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59" r:id="rId6"/>
    <p:sldId id="260" r:id="rId7"/>
    <p:sldId id="262" r:id="rId8"/>
    <p:sldId id="263" r:id="rId9"/>
    <p:sldId id="264" r:id="rId10"/>
    <p:sldId id="265" r:id="rId11"/>
    <p:sldId id="266" r:id="rId12"/>
    <p:sldId id="267" r:id="rId13"/>
    <p:sldId id="268" r:id="rId14"/>
    <p:sldId id="270" r:id="rId15"/>
    <p:sldId id="269" r:id="rId16"/>
  </p:sldIdLst>
  <p:sldSz cx="10388600" cy="58547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ing" id="{FB9A0392-ADE2-4FA4-B4E1-C97D5843B1A3}">
          <p14:sldIdLst>
            <p14:sldId id="256"/>
            <p14:sldId id="261"/>
          </p14:sldIdLst>
        </p14:section>
        <p14:section name="The Overview and Objectives of the Project" id="{9A4C03A8-0CE1-4AF9-8D93-CF4CDBA685C4}">
          <p14:sldIdLst>
            <p14:sldId id="257"/>
            <p14:sldId id="258"/>
            <p14:sldId id="259"/>
            <p14:sldId id="260"/>
          </p14:sldIdLst>
        </p14:section>
        <p14:section name="The Technical Design and Implementation" id="{554706F8-D3FC-4887-B293-0F583F9439AA}">
          <p14:sldIdLst>
            <p14:sldId id="262"/>
            <p14:sldId id="263"/>
            <p14:sldId id="264"/>
            <p14:sldId id="265"/>
            <p14:sldId id="266"/>
          </p14:sldIdLst>
        </p14:section>
        <p14:section name="The Results and Future Directions" id="{435BBA7D-ADDD-4A23-BD13-339DA6405D29}">
          <p14:sldIdLst>
            <p14:sldId id="267"/>
            <p14:sldId id="268"/>
            <p14:sldId id="270"/>
          </p14:sldIdLst>
        </p14:section>
        <p14:section name="Starting" id="{D8A57C1A-5D05-431A-9697-ABC489F1AD51}">
          <p14:sldIdLst>
            <p14:sldId id="2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91" d="100"/>
          <a:sy n="91" d="100"/>
        </p:scale>
        <p:origin x="8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cs.oracle.com/" TargetMode="External"/><Relationship Id="rId1" Type="http://schemas.openxmlformats.org/officeDocument/2006/relationships/hyperlink" Target="https://jsoup.org/" TargetMode="Externa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hyperlink" Target="https://jsoup.org/" TargetMode="External"/><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hyperlink" Target="https://docs.oracle.com/" TargetMode="External"/><Relationship Id="rId5" Type="http://schemas.openxmlformats.org/officeDocument/2006/relationships/image" Target="../media/image21.sv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865EF0-EA00-4CE5-8CF0-838B6B9E760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76D05F7-DF62-4F58-AAB2-08F1893A64CD}">
      <dgm:prSet/>
      <dgm:spPr/>
      <dgm:t>
        <a:bodyPr/>
        <a:lstStyle/>
        <a:p>
          <a:r>
            <a:rPr lang="en-US"/>
            <a:t>“Jsoup: Java HTML Parser”, </a:t>
          </a:r>
          <a:r>
            <a:rPr lang="en-US">
              <a:hlinkClick xmlns:r="http://schemas.openxmlformats.org/officeDocument/2006/relationships" r:id="rId1"/>
            </a:rPr>
            <a:t>https://jsoup.org/</a:t>
          </a:r>
          <a:endParaRPr lang="en-US"/>
        </a:p>
      </dgm:t>
    </dgm:pt>
    <dgm:pt modelId="{0C37797E-4C2F-45E7-A7A2-33C577016ECD}" type="parTrans" cxnId="{81B1AB78-D6E2-47E7-B0B0-AFB2372ECE20}">
      <dgm:prSet/>
      <dgm:spPr/>
      <dgm:t>
        <a:bodyPr/>
        <a:lstStyle/>
        <a:p>
          <a:endParaRPr lang="en-US"/>
        </a:p>
      </dgm:t>
    </dgm:pt>
    <dgm:pt modelId="{39D1AF12-4B0B-49D7-AD0B-06D219C64AAE}" type="sibTrans" cxnId="{81B1AB78-D6E2-47E7-B0B0-AFB2372ECE20}">
      <dgm:prSet/>
      <dgm:spPr/>
      <dgm:t>
        <a:bodyPr/>
        <a:lstStyle/>
        <a:p>
          <a:endParaRPr lang="en-US"/>
        </a:p>
      </dgm:t>
    </dgm:pt>
    <dgm:pt modelId="{4A722028-65DE-44BB-8212-BED33AA19DBA}">
      <dgm:prSet/>
      <dgm:spPr/>
      <dgm:t>
        <a:bodyPr/>
        <a:lstStyle/>
        <a:p>
          <a:r>
            <a:rPr lang="en-US"/>
            <a:t>“ExecutorService Java Documentation”, </a:t>
          </a:r>
          <a:r>
            <a:rPr lang="en-US">
              <a:hlinkClick xmlns:r="http://schemas.openxmlformats.org/officeDocument/2006/relationships" r:id="rId2"/>
            </a:rPr>
            <a:t>https://docs.oracle.com/</a:t>
          </a:r>
          <a:endParaRPr lang="en-US"/>
        </a:p>
      </dgm:t>
    </dgm:pt>
    <dgm:pt modelId="{683671F1-3CF0-4E1E-868B-B83D91952A95}" type="parTrans" cxnId="{2BE233F4-B712-4266-BF12-3B3D88AAD9A1}">
      <dgm:prSet/>
      <dgm:spPr/>
      <dgm:t>
        <a:bodyPr/>
        <a:lstStyle/>
        <a:p>
          <a:endParaRPr lang="en-US"/>
        </a:p>
      </dgm:t>
    </dgm:pt>
    <dgm:pt modelId="{2691914C-0A8B-4B9D-BD9A-CF6DE7B39347}" type="sibTrans" cxnId="{2BE233F4-B712-4266-BF12-3B3D88AAD9A1}">
      <dgm:prSet/>
      <dgm:spPr/>
      <dgm:t>
        <a:bodyPr/>
        <a:lstStyle/>
        <a:p>
          <a:endParaRPr lang="en-US"/>
        </a:p>
      </dgm:t>
    </dgm:pt>
    <dgm:pt modelId="{ACA4809A-1151-4E72-98F5-2EB216611DE4}" type="pres">
      <dgm:prSet presAssocID="{96865EF0-EA00-4CE5-8CF0-838B6B9E7605}" presName="root" presStyleCnt="0">
        <dgm:presLayoutVars>
          <dgm:dir/>
          <dgm:resizeHandles val="exact"/>
        </dgm:presLayoutVars>
      </dgm:prSet>
      <dgm:spPr/>
    </dgm:pt>
    <dgm:pt modelId="{F8390DCC-225D-48A8-AA5E-8FAD94F5D191}" type="pres">
      <dgm:prSet presAssocID="{E76D05F7-DF62-4F58-AAB2-08F1893A64CD}" presName="compNode" presStyleCnt="0"/>
      <dgm:spPr/>
    </dgm:pt>
    <dgm:pt modelId="{AA59CDD3-3C2C-46B4-8EC6-CA52BD08116C}" type="pres">
      <dgm:prSet presAssocID="{E76D05F7-DF62-4F58-AAB2-08F1893A64CD}" presName="bgRect" presStyleLbl="bgShp" presStyleIdx="0" presStyleCnt="2"/>
      <dgm:spPr/>
    </dgm:pt>
    <dgm:pt modelId="{C3911C81-72B6-47D3-B19C-A71379D51253}" type="pres">
      <dgm:prSet presAssocID="{E76D05F7-DF62-4F58-AAB2-08F1893A64CD}"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0FDB03B6-D92B-4440-8AA5-51350C7AC5E0}" type="pres">
      <dgm:prSet presAssocID="{E76D05F7-DF62-4F58-AAB2-08F1893A64CD}" presName="spaceRect" presStyleCnt="0"/>
      <dgm:spPr/>
    </dgm:pt>
    <dgm:pt modelId="{A2AE5D1F-A746-49DB-903B-FA606780FDD7}" type="pres">
      <dgm:prSet presAssocID="{E76D05F7-DF62-4F58-AAB2-08F1893A64CD}" presName="parTx" presStyleLbl="revTx" presStyleIdx="0" presStyleCnt="2">
        <dgm:presLayoutVars>
          <dgm:chMax val="0"/>
          <dgm:chPref val="0"/>
        </dgm:presLayoutVars>
      </dgm:prSet>
      <dgm:spPr/>
    </dgm:pt>
    <dgm:pt modelId="{3507D1C6-1ADB-482C-B016-D91C2B8DF12B}" type="pres">
      <dgm:prSet presAssocID="{39D1AF12-4B0B-49D7-AD0B-06D219C64AAE}" presName="sibTrans" presStyleCnt="0"/>
      <dgm:spPr/>
    </dgm:pt>
    <dgm:pt modelId="{AB936DA1-9811-4B77-9556-8810FBA534CB}" type="pres">
      <dgm:prSet presAssocID="{4A722028-65DE-44BB-8212-BED33AA19DBA}" presName="compNode" presStyleCnt="0"/>
      <dgm:spPr/>
    </dgm:pt>
    <dgm:pt modelId="{D9DF8CD7-1B23-4C78-8F19-657355E7B07A}" type="pres">
      <dgm:prSet presAssocID="{4A722028-65DE-44BB-8212-BED33AA19DBA}" presName="bgRect" presStyleLbl="bgShp" presStyleIdx="1" presStyleCnt="2"/>
      <dgm:spPr/>
    </dgm:pt>
    <dgm:pt modelId="{E90299EA-AF86-427F-B9D7-4F82EA6C6179}" type="pres">
      <dgm:prSet presAssocID="{4A722028-65DE-44BB-8212-BED33AA19DBA}"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5DC7947E-555B-4DCA-AE39-A3023AA70EA6}" type="pres">
      <dgm:prSet presAssocID="{4A722028-65DE-44BB-8212-BED33AA19DBA}" presName="spaceRect" presStyleCnt="0"/>
      <dgm:spPr/>
    </dgm:pt>
    <dgm:pt modelId="{32BE54FB-B78E-470E-8B9C-DF5BAA6AF60A}" type="pres">
      <dgm:prSet presAssocID="{4A722028-65DE-44BB-8212-BED33AA19DBA}" presName="parTx" presStyleLbl="revTx" presStyleIdx="1" presStyleCnt="2">
        <dgm:presLayoutVars>
          <dgm:chMax val="0"/>
          <dgm:chPref val="0"/>
        </dgm:presLayoutVars>
      </dgm:prSet>
      <dgm:spPr/>
    </dgm:pt>
  </dgm:ptLst>
  <dgm:cxnLst>
    <dgm:cxn modelId="{536B491B-18AA-4C87-8BFB-8894184716B6}" type="presOf" srcId="{4A722028-65DE-44BB-8212-BED33AA19DBA}" destId="{32BE54FB-B78E-470E-8B9C-DF5BAA6AF60A}" srcOrd="0" destOrd="0" presId="urn:microsoft.com/office/officeart/2018/2/layout/IconVerticalSolidList"/>
    <dgm:cxn modelId="{81B1AB78-D6E2-47E7-B0B0-AFB2372ECE20}" srcId="{96865EF0-EA00-4CE5-8CF0-838B6B9E7605}" destId="{E76D05F7-DF62-4F58-AAB2-08F1893A64CD}" srcOrd="0" destOrd="0" parTransId="{0C37797E-4C2F-45E7-A7A2-33C577016ECD}" sibTransId="{39D1AF12-4B0B-49D7-AD0B-06D219C64AAE}"/>
    <dgm:cxn modelId="{A913707A-11EA-4A6B-B160-08EA601E76D3}" type="presOf" srcId="{E76D05F7-DF62-4F58-AAB2-08F1893A64CD}" destId="{A2AE5D1F-A746-49DB-903B-FA606780FDD7}" srcOrd="0" destOrd="0" presId="urn:microsoft.com/office/officeart/2018/2/layout/IconVerticalSolidList"/>
    <dgm:cxn modelId="{B893B69C-D737-4769-B5C3-4134E705B358}" type="presOf" srcId="{96865EF0-EA00-4CE5-8CF0-838B6B9E7605}" destId="{ACA4809A-1151-4E72-98F5-2EB216611DE4}" srcOrd="0" destOrd="0" presId="urn:microsoft.com/office/officeart/2018/2/layout/IconVerticalSolidList"/>
    <dgm:cxn modelId="{2BE233F4-B712-4266-BF12-3B3D88AAD9A1}" srcId="{96865EF0-EA00-4CE5-8CF0-838B6B9E7605}" destId="{4A722028-65DE-44BB-8212-BED33AA19DBA}" srcOrd="1" destOrd="0" parTransId="{683671F1-3CF0-4E1E-868B-B83D91952A95}" sibTransId="{2691914C-0A8B-4B9D-BD9A-CF6DE7B39347}"/>
    <dgm:cxn modelId="{E9799A1A-345C-49E1-A36C-1DE2E7ADE5BD}" type="presParOf" srcId="{ACA4809A-1151-4E72-98F5-2EB216611DE4}" destId="{F8390DCC-225D-48A8-AA5E-8FAD94F5D191}" srcOrd="0" destOrd="0" presId="urn:microsoft.com/office/officeart/2018/2/layout/IconVerticalSolidList"/>
    <dgm:cxn modelId="{F67F2B8D-4C5A-4359-9C24-09FF407A1DF9}" type="presParOf" srcId="{F8390DCC-225D-48A8-AA5E-8FAD94F5D191}" destId="{AA59CDD3-3C2C-46B4-8EC6-CA52BD08116C}" srcOrd="0" destOrd="0" presId="urn:microsoft.com/office/officeart/2018/2/layout/IconVerticalSolidList"/>
    <dgm:cxn modelId="{C2FF6128-F431-41D4-9E7A-7B9AE5682688}" type="presParOf" srcId="{F8390DCC-225D-48A8-AA5E-8FAD94F5D191}" destId="{C3911C81-72B6-47D3-B19C-A71379D51253}" srcOrd="1" destOrd="0" presId="urn:microsoft.com/office/officeart/2018/2/layout/IconVerticalSolidList"/>
    <dgm:cxn modelId="{DEE07437-4A1E-43B7-85C2-FCB8B42D1CF2}" type="presParOf" srcId="{F8390DCC-225D-48A8-AA5E-8FAD94F5D191}" destId="{0FDB03B6-D92B-4440-8AA5-51350C7AC5E0}" srcOrd="2" destOrd="0" presId="urn:microsoft.com/office/officeart/2018/2/layout/IconVerticalSolidList"/>
    <dgm:cxn modelId="{655A2329-01D0-4C5C-82C1-834D83FF111B}" type="presParOf" srcId="{F8390DCC-225D-48A8-AA5E-8FAD94F5D191}" destId="{A2AE5D1F-A746-49DB-903B-FA606780FDD7}" srcOrd="3" destOrd="0" presId="urn:microsoft.com/office/officeart/2018/2/layout/IconVerticalSolidList"/>
    <dgm:cxn modelId="{C8652071-217E-4110-B563-A5DE00B5FD36}" type="presParOf" srcId="{ACA4809A-1151-4E72-98F5-2EB216611DE4}" destId="{3507D1C6-1ADB-482C-B016-D91C2B8DF12B}" srcOrd="1" destOrd="0" presId="urn:microsoft.com/office/officeart/2018/2/layout/IconVerticalSolidList"/>
    <dgm:cxn modelId="{F5C802CD-4BCD-40A5-BAC7-F3D4185C3A97}" type="presParOf" srcId="{ACA4809A-1151-4E72-98F5-2EB216611DE4}" destId="{AB936DA1-9811-4B77-9556-8810FBA534CB}" srcOrd="2" destOrd="0" presId="urn:microsoft.com/office/officeart/2018/2/layout/IconVerticalSolidList"/>
    <dgm:cxn modelId="{933DE617-CA89-41C2-96D7-AAF785CB0CC0}" type="presParOf" srcId="{AB936DA1-9811-4B77-9556-8810FBA534CB}" destId="{D9DF8CD7-1B23-4C78-8F19-657355E7B07A}" srcOrd="0" destOrd="0" presId="urn:microsoft.com/office/officeart/2018/2/layout/IconVerticalSolidList"/>
    <dgm:cxn modelId="{60412B35-5D89-4D9D-9DF5-3D5271C0B0D0}" type="presParOf" srcId="{AB936DA1-9811-4B77-9556-8810FBA534CB}" destId="{E90299EA-AF86-427F-B9D7-4F82EA6C6179}" srcOrd="1" destOrd="0" presId="urn:microsoft.com/office/officeart/2018/2/layout/IconVerticalSolidList"/>
    <dgm:cxn modelId="{8AC3479D-7560-4883-AC52-5E216015F069}" type="presParOf" srcId="{AB936DA1-9811-4B77-9556-8810FBA534CB}" destId="{5DC7947E-555B-4DCA-AE39-A3023AA70EA6}" srcOrd="2" destOrd="0" presId="urn:microsoft.com/office/officeart/2018/2/layout/IconVerticalSolidList"/>
    <dgm:cxn modelId="{0957B66D-C844-4315-AD06-53E62E74C323}" type="presParOf" srcId="{AB936DA1-9811-4B77-9556-8810FBA534CB}" destId="{32BE54FB-B78E-470E-8B9C-DF5BAA6AF6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9CDD3-3C2C-46B4-8EC6-CA52BD08116C}">
      <dsp:nvSpPr>
        <dsp:cNvPr id="0" name=""/>
        <dsp:cNvSpPr/>
      </dsp:nvSpPr>
      <dsp:spPr>
        <a:xfrm>
          <a:off x="0" y="775392"/>
          <a:ext cx="5321486" cy="14314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911C81-72B6-47D3-B19C-A71379D51253}">
      <dsp:nvSpPr>
        <dsp:cNvPr id="0" name=""/>
        <dsp:cNvSpPr/>
      </dsp:nvSpPr>
      <dsp:spPr>
        <a:xfrm>
          <a:off x="433026" y="1097478"/>
          <a:ext cx="787321" cy="7873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AE5D1F-A746-49DB-903B-FA606780FDD7}">
      <dsp:nvSpPr>
        <dsp:cNvPr id="0" name=""/>
        <dsp:cNvSpPr/>
      </dsp:nvSpPr>
      <dsp:spPr>
        <a:xfrm>
          <a:off x="1653375" y="775392"/>
          <a:ext cx="3668110" cy="1431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500" tIns="151500" rIns="151500" bIns="151500" numCol="1" spcCol="1270" anchor="ctr" anchorCtr="0">
          <a:noAutofit/>
        </a:bodyPr>
        <a:lstStyle/>
        <a:p>
          <a:pPr marL="0" lvl="0" indent="0" algn="l" defTabSz="1111250">
            <a:lnSpc>
              <a:spcPct val="90000"/>
            </a:lnSpc>
            <a:spcBef>
              <a:spcPct val="0"/>
            </a:spcBef>
            <a:spcAft>
              <a:spcPct val="35000"/>
            </a:spcAft>
            <a:buNone/>
          </a:pPr>
          <a:r>
            <a:rPr lang="en-US" sz="2500" kern="1200"/>
            <a:t>“Jsoup: Java HTML Parser”, </a:t>
          </a:r>
          <a:r>
            <a:rPr lang="en-US" sz="2500" kern="1200">
              <a:hlinkClick xmlns:r="http://schemas.openxmlformats.org/officeDocument/2006/relationships" r:id="rId3"/>
            </a:rPr>
            <a:t>https://jsoup.org/</a:t>
          </a:r>
          <a:endParaRPr lang="en-US" sz="2500" kern="1200"/>
        </a:p>
      </dsp:txBody>
      <dsp:txXfrm>
        <a:off x="1653375" y="775392"/>
        <a:ext cx="3668110" cy="1431494"/>
      </dsp:txXfrm>
    </dsp:sp>
    <dsp:sp modelId="{D9DF8CD7-1B23-4C78-8F19-657355E7B07A}">
      <dsp:nvSpPr>
        <dsp:cNvPr id="0" name=""/>
        <dsp:cNvSpPr/>
      </dsp:nvSpPr>
      <dsp:spPr>
        <a:xfrm>
          <a:off x="0" y="2564760"/>
          <a:ext cx="5321486" cy="14314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0299EA-AF86-427F-B9D7-4F82EA6C6179}">
      <dsp:nvSpPr>
        <dsp:cNvPr id="0" name=""/>
        <dsp:cNvSpPr/>
      </dsp:nvSpPr>
      <dsp:spPr>
        <a:xfrm>
          <a:off x="433026" y="2886846"/>
          <a:ext cx="787321" cy="78732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BE54FB-B78E-470E-8B9C-DF5BAA6AF60A}">
      <dsp:nvSpPr>
        <dsp:cNvPr id="0" name=""/>
        <dsp:cNvSpPr/>
      </dsp:nvSpPr>
      <dsp:spPr>
        <a:xfrm>
          <a:off x="1653375" y="2564760"/>
          <a:ext cx="3668110" cy="1431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500" tIns="151500" rIns="151500" bIns="151500" numCol="1" spcCol="1270" anchor="ctr" anchorCtr="0">
          <a:noAutofit/>
        </a:bodyPr>
        <a:lstStyle/>
        <a:p>
          <a:pPr marL="0" lvl="0" indent="0" algn="l" defTabSz="1111250">
            <a:lnSpc>
              <a:spcPct val="90000"/>
            </a:lnSpc>
            <a:spcBef>
              <a:spcPct val="0"/>
            </a:spcBef>
            <a:spcAft>
              <a:spcPct val="35000"/>
            </a:spcAft>
            <a:buNone/>
          </a:pPr>
          <a:r>
            <a:rPr lang="en-US" sz="2500" kern="1200"/>
            <a:t>“ExecutorService Java Documentation”, </a:t>
          </a:r>
          <a:r>
            <a:rPr lang="en-US" sz="2500" kern="1200">
              <a:hlinkClick xmlns:r="http://schemas.openxmlformats.org/officeDocument/2006/relationships" r:id="rId6"/>
            </a:rPr>
            <a:t>https://docs.oracle.com/</a:t>
          </a:r>
          <a:endParaRPr lang="en-US" sz="2500" kern="1200"/>
        </a:p>
      </dsp:txBody>
      <dsp:txXfrm>
        <a:off x="1653375" y="2564760"/>
        <a:ext cx="3668110" cy="14314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88600" cy="5854700"/>
          </a:xfrm>
          <a:prstGeom prst="rect">
            <a:avLst/>
          </a:prstGeom>
          <a:solidFill>
            <a:srgbClr val="FFFFFF"/>
          </a:solidFill>
        </p:spPr>
        <p:txBody>
          <a:bodyPr/>
          <a:lstStyle/>
          <a:p>
            <a:endParaRPr lang="en-IN"/>
          </a:p>
        </p:txBody>
      </p:sp>
      <p:pic>
        <p:nvPicPr>
          <p:cNvPr id="3" name="Picture 3"/>
          <p:cNvPicPr>
            <a:picLocks noChangeAspect="1"/>
          </p:cNvPicPr>
          <p:nvPr/>
        </p:nvPicPr>
        <p:blipFill>
          <a:blip r:embed="rId2"/>
          <a:srcRect l="1000" r="1000"/>
          <a:stretch>
            <a:fillRect/>
          </a:stretch>
        </p:blipFill>
        <p:spPr>
          <a:xfrm>
            <a:off x="0" y="0"/>
            <a:ext cx="10388600" cy="5854700"/>
          </a:xfrm>
          <a:prstGeom prst="rect">
            <a:avLst/>
          </a:prstGeom>
        </p:spPr>
      </p:pic>
      <p:sp>
        <p:nvSpPr>
          <p:cNvPr id="4" name="AutoShape 4"/>
          <p:cNvSpPr/>
          <p:nvPr/>
        </p:nvSpPr>
        <p:spPr>
          <a:xfrm>
            <a:off x="774700" y="4686300"/>
            <a:ext cx="8851900" cy="266700"/>
          </a:xfrm>
          <a:prstGeom prst="rect">
            <a:avLst/>
          </a:prstGeom>
          <a:solidFill>
            <a:srgbClr val="000000">
              <a:alpha val="0"/>
            </a:srgbClr>
          </a:solidFill>
        </p:spPr>
        <p:txBody>
          <a:bodyPr/>
          <a:lstStyle/>
          <a:p>
            <a:endParaRPr lang="en-IN"/>
          </a:p>
        </p:txBody>
      </p:sp>
      <p:sp>
        <p:nvSpPr>
          <p:cNvPr id="5" name="AutoShape 5"/>
          <p:cNvSpPr/>
          <p:nvPr/>
        </p:nvSpPr>
        <p:spPr>
          <a:xfrm>
            <a:off x="0" y="0"/>
            <a:ext cx="10388600" cy="5854700"/>
          </a:xfrm>
          <a:prstGeom prst="rect">
            <a:avLst/>
          </a:prstGeom>
          <a:solidFill>
            <a:srgbClr val="000000">
              <a:alpha val="0"/>
            </a:srgbClr>
          </a:solidFill>
        </p:spPr>
        <p:txBody>
          <a:bodyPr/>
          <a:lstStyle/>
          <a:p>
            <a:endParaRPr lang="en-IN"/>
          </a:p>
        </p:txBody>
      </p:sp>
      <p:sp>
        <p:nvSpPr>
          <p:cNvPr id="6" name="AutoShape 6"/>
          <p:cNvSpPr/>
          <p:nvPr/>
        </p:nvSpPr>
        <p:spPr>
          <a:xfrm>
            <a:off x="3632200" y="762000"/>
            <a:ext cx="3111500" cy="0"/>
          </a:xfrm>
          <a:prstGeom prst="rect">
            <a:avLst/>
          </a:prstGeom>
          <a:solidFill>
            <a:srgbClr val="000000"/>
          </a:solidFill>
        </p:spPr>
        <p:txBody>
          <a:bodyPr/>
          <a:lstStyle/>
          <a:p>
            <a:endParaRPr lang="en-IN"/>
          </a:p>
        </p:txBody>
      </p:sp>
      <p:sp>
        <p:nvSpPr>
          <p:cNvPr id="7" name="AutoShape 7"/>
          <p:cNvSpPr/>
          <p:nvPr/>
        </p:nvSpPr>
        <p:spPr>
          <a:xfrm>
            <a:off x="801687" y="1143001"/>
            <a:ext cx="8851900" cy="3810000"/>
          </a:xfrm>
          <a:prstGeom prst="rect">
            <a:avLst/>
          </a:prstGeom>
          <a:solidFill>
            <a:srgbClr val="3FB447">
              <a:alpha val="0"/>
            </a:srgbClr>
          </a:solidFill>
        </p:spPr>
        <p:txBody>
          <a:bodyPr/>
          <a:lstStyle/>
          <a:p>
            <a:endParaRPr lang="en-IN"/>
          </a:p>
        </p:txBody>
      </p:sp>
      <p:sp>
        <p:nvSpPr>
          <p:cNvPr id="8" name="TextBox 8"/>
          <p:cNvSpPr txBox="1"/>
          <p:nvPr/>
        </p:nvSpPr>
        <p:spPr>
          <a:xfrm>
            <a:off x="774700" y="2921000"/>
            <a:ext cx="8851900" cy="1460500"/>
          </a:xfrm>
          <a:prstGeom prst="rect">
            <a:avLst/>
          </a:prstGeom>
          <a:solidFill>
            <a:srgbClr val="000000">
              <a:alpha val="0"/>
            </a:srgbClr>
          </a:solidFill>
        </p:spPr>
        <p:txBody>
          <a:bodyPr lIns="0" tIns="0" rIns="0" bIns="0" rtlCol="0" anchor="ctr"/>
          <a:lstStyle/>
          <a:p>
            <a:pPr indent="0" algn="l">
              <a:lnSpc>
                <a:spcPct val="100000"/>
              </a:lnSpc>
              <a:defRPr/>
            </a:pPr>
            <a:r>
              <a:rPr lang="en-US" sz="4800" b="1" dirty="0">
                <a:solidFill>
                  <a:srgbClr val="000000"/>
                </a:solidFill>
                <a:latin typeface="苹方-简"/>
              </a:rPr>
              <a:t>Multi-Threaded Web Crawler Project</a:t>
            </a:r>
            <a:endParaRPr lang="en-US" sz="1100" dirty="0"/>
          </a:p>
        </p:txBody>
      </p:sp>
      <p:sp>
        <p:nvSpPr>
          <p:cNvPr id="9" name="TextBox 9"/>
          <p:cNvSpPr txBox="1"/>
          <p:nvPr/>
        </p:nvSpPr>
        <p:spPr>
          <a:xfrm>
            <a:off x="774700" y="4686300"/>
            <a:ext cx="9067800" cy="222250"/>
          </a:xfrm>
          <a:prstGeom prst="rect">
            <a:avLst/>
          </a:prstGeom>
          <a:solidFill>
            <a:srgbClr val="000000">
              <a:alpha val="0"/>
            </a:srgbClr>
          </a:solidFill>
        </p:spPr>
        <p:txBody>
          <a:bodyPr lIns="0" tIns="0" rIns="0" bIns="0" rtlCol="0" anchor="ctr"/>
          <a:lstStyle/>
          <a:p>
            <a:pPr indent="0" algn="l">
              <a:lnSpc>
                <a:spcPct val="100000"/>
              </a:lnSpc>
              <a:defRPr/>
            </a:pPr>
            <a:r>
              <a:rPr lang="en-US" sz="1600" dirty="0">
                <a:solidFill>
                  <a:srgbClr val="000000"/>
                </a:solidFill>
                <a:latin typeface="苹方-简"/>
              </a:rPr>
              <a:t>Group:  CTRL + elite</a:t>
            </a:r>
          </a:p>
          <a:p>
            <a:pPr indent="0" algn="l">
              <a:lnSpc>
                <a:spcPct val="100000"/>
              </a:lnSpc>
              <a:defRPr/>
            </a:pPr>
            <a:r>
              <a:rPr lang="en-US" sz="1600" dirty="0">
                <a:solidFill>
                  <a:srgbClr val="000000"/>
                </a:solidFill>
                <a:latin typeface="苹方-简"/>
              </a:rPr>
              <a:t>Group members: Joshika Reddy Avuthu, Rida Hameed Syeda, Sree </a:t>
            </a:r>
            <a:r>
              <a:rPr lang="en-US" sz="1600" dirty="0" err="1">
                <a:solidFill>
                  <a:srgbClr val="000000"/>
                </a:solidFill>
                <a:latin typeface="苹方-简"/>
              </a:rPr>
              <a:t>Yashas</a:t>
            </a:r>
            <a:r>
              <a:rPr lang="en-US" sz="1600" dirty="0">
                <a:solidFill>
                  <a:srgbClr val="000000"/>
                </a:solidFill>
                <a:latin typeface="苹方-简"/>
              </a:rPr>
              <a:t> </a:t>
            </a:r>
            <a:r>
              <a:rPr lang="en-US" sz="1600" dirty="0" err="1">
                <a:solidFill>
                  <a:srgbClr val="000000"/>
                </a:solidFill>
                <a:latin typeface="苹方-简"/>
              </a:rPr>
              <a:t>Kuchi</a:t>
            </a:r>
            <a:r>
              <a:rPr lang="en-US" sz="1600" dirty="0">
                <a:solidFill>
                  <a:srgbClr val="000000"/>
                </a:solidFill>
                <a:latin typeface="苹方-简"/>
              </a:rPr>
              <a:t>, Hari </a:t>
            </a:r>
            <a:r>
              <a:rPr lang="en-US" sz="1600" dirty="0" err="1">
                <a:solidFill>
                  <a:srgbClr val="000000"/>
                </a:solidFill>
                <a:latin typeface="苹方-简"/>
              </a:rPr>
              <a:t>Thavittupalayam</a:t>
            </a:r>
            <a:r>
              <a:rPr lang="en-US" sz="1600" dirty="0">
                <a:solidFill>
                  <a:srgbClr val="000000"/>
                </a:solidFill>
                <a:latin typeface="苹方-简"/>
              </a:rPr>
              <a:t> </a:t>
            </a:r>
            <a:r>
              <a:rPr lang="en-US" sz="1600" dirty="0" err="1">
                <a:solidFill>
                  <a:srgbClr val="000000"/>
                </a:solidFill>
                <a:latin typeface="苹方-简"/>
              </a:rPr>
              <a:t>Mannivannan</a:t>
            </a:r>
            <a:endParaRPr lang="en-US" sz="1600" dirty="0">
              <a:solidFill>
                <a:srgbClr val="000000"/>
              </a:solidFill>
              <a:latin typeface="苹方-简"/>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 r="1000"/>
          <a:stretch>
            <a:fillRect/>
          </a:stretch>
        </p:blipFill>
        <p:spPr>
          <a:xfrm>
            <a:off x="0" y="0"/>
            <a:ext cx="10388600" cy="5854700"/>
          </a:xfrm>
          <a:prstGeom prst="rect">
            <a:avLst/>
          </a:prstGeom>
        </p:spPr>
      </p:pic>
      <p:sp>
        <p:nvSpPr>
          <p:cNvPr id="3" name="AutoShape 3"/>
          <p:cNvSpPr/>
          <p:nvPr/>
        </p:nvSpPr>
        <p:spPr>
          <a:xfrm>
            <a:off x="0" y="0"/>
            <a:ext cx="10388600" cy="5854700"/>
          </a:xfrm>
          <a:prstGeom prst="rect">
            <a:avLst/>
          </a:prstGeom>
          <a:solidFill>
            <a:srgbClr val="000000">
              <a:alpha val="0"/>
            </a:srgbClr>
          </a:solidFill>
        </p:spPr>
        <p:txBody>
          <a:bodyPr/>
          <a:lstStyle/>
          <a:p>
            <a:endParaRPr lang="en-IN"/>
          </a:p>
        </p:txBody>
      </p:sp>
      <p:pic>
        <p:nvPicPr>
          <p:cNvPr id="4" name="Picture 4"/>
          <p:cNvPicPr>
            <a:picLocks noChangeAspect="1"/>
          </p:cNvPicPr>
          <p:nvPr/>
        </p:nvPicPr>
        <p:blipFill>
          <a:blip r:embed="rId3"/>
          <a:srcRect l="22000" r="22000"/>
          <a:stretch>
            <a:fillRect/>
          </a:stretch>
        </p:blipFill>
        <p:spPr>
          <a:xfrm>
            <a:off x="5410200" y="1016000"/>
            <a:ext cx="3810000" cy="3810000"/>
          </a:xfrm>
          <a:prstGeom prst="roundRect">
            <a:avLst>
              <a:gd name="adj" fmla="val 6000"/>
            </a:avLst>
          </a:prstGeom>
        </p:spPr>
      </p:pic>
      <p:sp>
        <p:nvSpPr>
          <p:cNvPr id="5" name="AutoShape 5"/>
          <p:cNvSpPr/>
          <p:nvPr/>
        </p:nvSpPr>
        <p:spPr>
          <a:xfrm>
            <a:off x="1016000" y="2120900"/>
            <a:ext cx="3810000" cy="1930400"/>
          </a:xfrm>
          <a:prstGeom prst="rect">
            <a:avLst/>
          </a:prstGeom>
          <a:solidFill>
            <a:srgbClr val="000000">
              <a:alpha val="0"/>
            </a:srgbClr>
          </a:solidFill>
        </p:spPr>
        <p:txBody>
          <a:bodyPr/>
          <a:lstStyle/>
          <a:p>
            <a:endParaRPr lang="en-IN"/>
          </a:p>
        </p:txBody>
      </p:sp>
      <p:sp>
        <p:nvSpPr>
          <p:cNvPr id="6" name="AutoShape 6"/>
          <p:cNvSpPr/>
          <p:nvPr/>
        </p:nvSpPr>
        <p:spPr>
          <a:xfrm>
            <a:off x="5410200" y="1016000"/>
            <a:ext cx="3810000" cy="3810000"/>
          </a:xfrm>
          <a:prstGeom prst="rect">
            <a:avLst/>
          </a:prstGeom>
          <a:solidFill>
            <a:srgbClr val="000000">
              <a:alpha val="0"/>
            </a:srgbClr>
          </a:solidFill>
        </p:spPr>
        <p:txBody>
          <a:bodyPr/>
          <a:lstStyle/>
          <a:p>
            <a:endParaRPr lang="en-IN"/>
          </a:p>
        </p:txBody>
      </p:sp>
      <p:sp>
        <p:nvSpPr>
          <p:cNvPr id="7" name="AutoShape 7"/>
          <p:cNvSpPr/>
          <p:nvPr/>
        </p:nvSpPr>
        <p:spPr>
          <a:xfrm>
            <a:off x="1016000" y="2095500"/>
            <a:ext cx="635000" cy="25400"/>
          </a:xfrm>
          <a:prstGeom prst="rect">
            <a:avLst/>
          </a:prstGeom>
          <a:solidFill>
            <a:srgbClr val="000000"/>
          </a:solidFill>
        </p:spPr>
        <p:txBody>
          <a:bodyPr/>
          <a:lstStyle/>
          <a:p>
            <a:endParaRPr lang="en-IN"/>
          </a:p>
        </p:txBody>
      </p:sp>
      <p:sp>
        <p:nvSpPr>
          <p:cNvPr id="8" name="TextBox 8"/>
          <p:cNvSpPr txBox="1"/>
          <p:nvPr/>
        </p:nvSpPr>
        <p:spPr>
          <a:xfrm>
            <a:off x="1016000" y="1016000"/>
            <a:ext cx="3810000" cy="850900"/>
          </a:xfrm>
          <a:prstGeom prst="rect">
            <a:avLst/>
          </a:prstGeom>
          <a:solidFill>
            <a:srgbClr val="000000">
              <a:alpha val="0"/>
            </a:srgbClr>
          </a:solidFill>
        </p:spPr>
        <p:txBody>
          <a:bodyPr lIns="0" tIns="0" rIns="0" bIns="0" rtlCol="0" anchor="ctr"/>
          <a:lstStyle/>
          <a:p>
            <a:pPr indent="0" algn="l">
              <a:lnSpc>
                <a:spcPct val="100000"/>
              </a:lnSpc>
              <a:defRPr/>
            </a:pPr>
            <a:r>
              <a:rPr lang="en-US" sz="2800" b="1">
                <a:solidFill>
                  <a:srgbClr val="000000"/>
                </a:solidFill>
                <a:latin typeface="苹方-简"/>
              </a:rPr>
              <a:t>URL Tracking and Persistence Mechanisms</a:t>
            </a:r>
            <a:endParaRPr lang="en-US" sz="1100"/>
          </a:p>
        </p:txBody>
      </p:sp>
      <p:sp>
        <p:nvSpPr>
          <p:cNvPr id="9" name="TextBox 9"/>
          <p:cNvSpPr txBox="1"/>
          <p:nvPr/>
        </p:nvSpPr>
        <p:spPr>
          <a:xfrm>
            <a:off x="1016000" y="2374900"/>
            <a:ext cx="3810000" cy="266700"/>
          </a:xfrm>
          <a:prstGeom prst="rect">
            <a:avLst/>
          </a:prstGeom>
          <a:solidFill>
            <a:srgbClr val="000000">
              <a:alpha val="0"/>
            </a:srgbClr>
          </a:solidFill>
        </p:spPr>
        <p:txBody>
          <a:bodyPr lIns="0" tIns="0" rIns="0" bIns="0" rtlCol="0" anchor="ctr"/>
          <a:lstStyle/>
          <a:p>
            <a:pPr indent="0" algn="l">
              <a:lnSpc>
                <a:spcPct val="100000"/>
              </a:lnSpc>
              <a:defRPr/>
            </a:pPr>
            <a:r>
              <a:rPr lang="en-US" sz="1800" b="1">
                <a:solidFill>
                  <a:srgbClr val="000000"/>
                </a:solidFill>
                <a:latin typeface="苹方-简"/>
              </a:rPr>
              <a:t>Concurrent URL Management</a:t>
            </a:r>
            <a:endParaRPr lang="en-US" sz="1100"/>
          </a:p>
        </p:txBody>
      </p:sp>
      <p:sp>
        <p:nvSpPr>
          <p:cNvPr id="10" name="TextBox 10"/>
          <p:cNvSpPr txBox="1"/>
          <p:nvPr/>
        </p:nvSpPr>
        <p:spPr>
          <a:xfrm>
            <a:off x="1016000" y="2768600"/>
            <a:ext cx="3810000" cy="1270000"/>
          </a:xfrm>
          <a:prstGeom prst="rect">
            <a:avLst/>
          </a:prstGeom>
          <a:solidFill>
            <a:srgbClr val="000000">
              <a:alpha val="0"/>
            </a:srgbClr>
          </a:solidFill>
        </p:spPr>
        <p:txBody>
          <a:bodyPr lIns="0" tIns="0" rIns="0" bIns="0" rtlCol="0" anchor="ctr"/>
          <a:lstStyle/>
          <a:p>
            <a:pPr indent="0" algn="l">
              <a:lnSpc>
                <a:spcPct val="100000"/>
              </a:lnSpc>
              <a:defRPr/>
            </a:pPr>
            <a:r>
              <a:rPr lang="en-US" sz="1400" b="0">
                <a:solidFill>
                  <a:srgbClr val="000000"/>
                </a:solidFill>
                <a:latin typeface="苹方-简"/>
              </a:rPr>
              <a:t>Implementing a `ConcurrentHashMap` for URL tracking enhances thread safety and performance, allowing multiple threads to efficiently check and update the status of URLs without risking data inconsistency or requiring extensive synchronization mechanisms.</a:t>
            </a:r>
            <a:endParaRPr lang="en-US"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 r="1000"/>
          <a:stretch>
            <a:fillRect/>
          </a:stretch>
        </p:blipFill>
        <p:spPr>
          <a:xfrm>
            <a:off x="0" y="0"/>
            <a:ext cx="10388600" cy="5854700"/>
          </a:xfrm>
          <a:prstGeom prst="rect">
            <a:avLst/>
          </a:prstGeom>
        </p:spPr>
      </p:pic>
      <p:sp>
        <p:nvSpPr>
          <p:cNvPr id="3" name="AutoShape 3"/>
          <p:cNvSpPr/>
          <p:nvPr/>
        </p:nvSpPr>
        <p:spPr>
          <a:xfrm>
            <a:off x="0" y="0"/>
            <a:ext cx="10388600" cy="5854700"/>
          </a:xfrm>
          <a:prstGeom prst="rect">
            <a:avLst/>
          </a:prstGeom>
          <a:solidFill>
            <a:srgbClr val="000000">
              <a:alpha val="0"/>
            </a:srgbClr>
          </a:solidFill>
        </p:spPr>
        <p:txBody>
          <a:bodyPr/>
          <a:lstStyle/>
          <a:p>
            <a:endParaRPr lang="en-IN"/>
          </a:p>
        </p:txBody>
      </p:sp>
      <p:sp>
        <p:nvSpPr>
          <p:cNvPr id="4" name="AutoShape 4"/>
          <p:cNvSpPr/>
          <p:nvPr/>
        </p:nvSpPr>
        <p:spPr>
          <a:xfrm>
            <a:off x="508000" y="1689100"/>
            <a:ext cx="2806700" cy="3378200"/>
          </a:xfrm>
          <a:prstGeom prst="rect">
            <a:avLst/>
          </a:prstGeom>
          <a:solidFill>
            <a:srgbClr val="000000">
              <a:alpha val="0"/>
            </a:srgbClr>
          </a:solidFill>
        </p:spPr>
        <p:txBody>
          <a:bodyPr/>
          <a:lstStyle/>
          <a:p>
            <a:endParaRPr lang="en-IN"/>
          </a:p>
        </p:txBody>
      </p:sp>
      <p:sp>
        <p:nvSpPr>
          <p:cNvPr id="5" name="AutoShape 5"/>
          <p:cNvSpPr/>
          <p:nvPr/>
        </p:nvSpPr>
        <p:spPr>
          <a:xfrm>
            <a:off x="3784600" y="1689100"/>
            <a:ext cx="2806700" cy="3644900"/>
          </a:xfrm>
          <a:prstGeom prst="rect">
            <a:avLst/>
          </a:prstGeom>
          <a:solidFill>
            <a:srgbClr val="000000">
              <a:alpha val="0"/>
            </a:srgbClr>
          </a:solidFill>
        </p:spPr>
        <p:txBody>
          <a:bodyPr/>
          <a:lstStyle/>
          <a:p>
            <a:endParaRPr lang="en-IN"/>
          </a:p>
        </p:txBody>
      </p:sp>
      <p:sp>
        <p:nvSpPr>
          <p:cNvPr id="6" name="AutoShape 6"/>
          <p:cNvSpPr/>
          <p:nvPr/>
        </p:nvSpPr>
        <p:spPr>
          <a:xfrm>
            <a:off x="7061200" y="1689100"/>
            <a:ext cx="2806700" cy="3378200"/>
          </a:xfrm>
          <a:prstGeom prst="rect">
            <a:avLst/>
          </a:prstGeom>
          <a:solidFill>
            <a:srgbClr val="000000">
              <a:alpha val="0"/>
            </a:srgbClr>
          </a:solidFill>
        </p:spPr>
        <p:txBody>
          <a:bodyPr/>
          <a:lstStyle/>
          <a:p>
            <a:endParaRPr lang="en-IN"/>
          </a:p>
        </p:txBody>
      </p:sp>
      <p:sp>
        <p:nvSpPr>
          <p:cNvPr id="7" name="AutoShape 7"/>
          <p:cNvSpPr/>
          <p:nvPr/>
        </p:nvSpPr>
        <p:spPr>
          <a:xfrm>
            <a:off x="508000" y="0"/>
            <a:ext cx="0" cy="0"/>
          </a:xfrm>
          <a:prstGeom prst="rect">
            <a:avLst/>
          </a:prstGeom>
          <a:solidFill>
            <a:srgbClr val="000000">
              <a:alpha val="0"/>
            </a:srgbClr>
          </a:solidFill>
        </p:spPr>
        <p:txBody>
          <a:bodyPr/>
          <a:lstStyle/>
          <a:p>
            <a:endParaRPr lang="en-IN"/>
          </a:p>
        </p:txBody>
      </p:sp>
      <p:sp>
        <p:nvSpPr>
          <p:cNvPr id="8" name="AutoShape 8"/>
          <p:cNvSpPr/>
          <p:nvPr/>
        </p:nvSpPr>
        <p:spPr>
          <a:xfrm>
            <a:off x="3784600" y="0"/>
            <a:ext cx="0" cy="0"/>
          </a:xfrm>
          <a:prstGeom prst="rect">
            <a:avLst/>
          </a:prstGeom>
          <a:solidFill>
            <a:srgbClr val="000000">
              <a:alpha val="0"/>
            </a:srgbClr>
          </a:solidFill>
        </p:spPr>
        <p:txBody>
          <a:bodyPr/>
          <a:lstStyle/>
          <a:p>
            <a:endParaRPr lang="en-IN"/>
          </a:p>
        </p:txBody>
      </p:sp>
      <p:sp>
        <p:nvSpPr>
          <p:cNvPr id="9" name="AutoShape 9"/>
          <p:cNvSpPr/>
          <p:nvPr/>
        </p:nvSpPr>
        <p:spPr>
          <a:xfrm>
            <a:off x="7061200" y="0"/>
            <a:ext cx="0" cy="0"/>
          </a:xfrm>
          <a:prstGeom prst="rect">
            <a:avLst/>
          </a:prstGeom>
          <a:solidFill>
            <a:srgbClr val="000000">
              <a:alpha val="0"/>
            </a:srgbClr>
          </a:solidFill>
        </p:spPr>
        <p:txBody>
          <a:bodyPr/>
          <a:lstStyle/>
          <a:p>
            <a:endParaRPr lang="en-IN"/>
          </a:p>
        </p:txBody>
      </p:sp>
      <p:sp>
        <p:nvSpPr>
          <p:cNvPr id="10" name="TextBox 10"/>
          <p:cNvSpPr txBox="1"/>
          <p:nvPr/>
        </p:nvSpPr>
        <p:spPr>
          <a:xfrm>
            <a:off x="1524000" y="1689100"/>
            <a:ext cx="762000" cy="762000"/>
          </a:xfrm>
          <a:prstGeom prst="roundRect">
            <a:avLst>
              <a:gd name="adj" fmla="val 50000"/>
            </a:avLst>
          </a:prstGeom>
          <a:solidFill>
            <a:srgbClr val="E97357"/>
          </a:solidFill>
        </p:spPr>
        <p:txBody>
          <a:bodyPr lIns="0" tIns="0" rIns="0" bIns="0" rtlCol="0" anchor="ctr"/>
          <a:lstStyle/>
          <a:p>
            <a:pPr indent="0" algn="l">
              <a:lnSpc>
                <a:spcPct val="100000"/>
              </a:lnSpc>
              <a:defRPr/>
            </a:pPr>
            <a:r>
              <a:rPr lang="en-US" sz="3200" b="1">
                <a:solidFill>
                  <a:srgbClr val="FFFFFF"/>
                </a:solidFill>
                <a:latin typeface="苹方-简"/>
              </a:rPr>
              <a:t>01</a:t>
            </a:r>
            <a:endParaRPr lang="en-US" sz="1100"/>
          </a:p>
        </p:txBody>
      </p:sp>
      <p:sp>
        <p:nvSpPr>
          <p:cNvPr id="11" name="TextBox 11"/>
          <p:cNvSpPr txBox="1"/>
          <p:nvPr/>
        </p:nvSpPr>
        <p:spPr>
          <a:xfrm>
            <a:off x="4813300" y="1689100"/>
            <a:ext cx="762000" cy="762000"/>
          </a:xfrm>
          <a:prstGeom prst="roundRect">
            <a:avLst>
              <a:gd name="adj" fmla="val 50000"/>
            </a:avLst>
          </a:prstGeom>
          <a:solidFill>
            <a:srgbClr val="E97357"/>
          </a:solidFill>
        </p:spPr>
        <p:txBody>
          <a:bodyPr lIns="0" tIns="0" rIns="0" bIns="0" rtlCol="0" anchor="ctr"/>
          <a:lstStyle/>
          <a:p>
            <a:pPr indent="0" algn="l">
              <a:lnSpc>
                <a:spcPct val="100000"/>
              </a:lnSpc>
              <a:defRPr/>
            </a:pPr>
            <a:r>
              <a:rPr lang="en-US" sz="3200" b="1">
                <a:solidFill>
                  <a:srgbClr val="FFFFFF"/>
                </a:solidFill>
                <a:latin typeface="苹方-简"/>
              </a:rPr>
              <a:t>02</a:t>
            </a:r>
            <a:endParaRPr lang="en-US" sz="1100"/>
          </a:p>
        </p:txBody>
      </p:sp>
      <p:sp>
        <p:nvSpPr>
          <p:cNvPr id="12" name="TextBox 12"/>
          <p:cNvSpPr txBox="1"/>
          <p:nvPr/>
        </p:nvSpPr>
        <p:spPr>
          <a:xfrm>
            <a:off x="8089900" y="1689100"/>
            <a:ext cx="762000" cy="762000"/>
          </a:xfrm>
          <a:prstGeom prst="roundRect">
            <a:avLst>
              <a:gd name="adj" fmla="val 50000"/>
            </a:avLst>
          </a:prstGeom>
          <a:solidFill>
            <a:srgbClr val="E97357"/>
          </a:solidFill>
        </p:spPr>
        <p:txBody>
          <a:bodyPr lIns="0" tIns="0" rIns="0" bIns="0" rtlCol="0" anchor="ctr"/>
          <a:lstStyle/>
          <a:p>
            <a:pPr indent="0" algn="l">
              <a:lnSpc>
                <a:spcPct val="100000"/>
              </a:lnSpc>
              <a:defRPr/>
            </a:pPr>
            <a:r>
              <a:rPr lang="en-US" sz="3200" b="1">
                <a:solidFill>
                  <a:srgbClr val="FFFFFF"/>
                </a:solidFill>
                <a:latin typeface="苹方-简"/>
              </a:rPr>
              <a:t>03</a:t>
            </a:r>
            <a:endParaRPr lang="en-US" sz="1100"/>
          </a:p>
        </p:txBody>
      </p:sp>
      <p:sp>
        <p:nvSpPr>
          <p:cNvPr id="13" name="TextBox 13"/>
          <p:cNvSpPr txBox="1"/>
          <p:nvPr/>
        </p:nvSpPr>
        <p:spPr>
          <a:xfrm>
            <a:off x="508000" y="762000"/>
            <a:ext cx="9372600" cy="419100"/>
          </a:xfrm>
          <a:prstGeom prst="rect">
            <a:avLst/>
          </a:prstGeom>
          <a:solidFill>
            <a:srgbClr val="000000">
              <a:alpha val="0"/>
            </a:srgbClr>
          </a:solidFill>
        </p:spPr>
        <p:txBody>
          <a:bodyPr lIns="0" tIns="0" rIns="0" bIns="0" rtlCol="0" anchor="ctr"/>
          <a:lstStyle/>
          <a:p>
            <a:pPr indent="1016000" algn="ctr">
              <a:lnSpc>
                <a:spcPct val="100000"/>
              </a:lnSpc>
              <a:defRPr/>
            </a:pPr>
            <a:r>
              <a:rPr lang="en-US" sz="2800" b="1">
                <a:solidFill>
                  <a:srgbClr val="000000"/>
                </a:solidFill>
                <a:latin typeface="苹方-简"/>
              </a:rPr>
              <a:t>Error Handling Strategies</a:t>
            </a:r>
            <a:endParaRPr lang="en-US" sz="1100"/>
          </a:p>
        </p:txBody>
      </p:sp>
      <p:sp>
        <p:nvSpPr>
          <p:cNvPr id="14" name="TextBox 14"/>
          <p:cNvSpPr txBox="1"/>
          <p:nvPr/>
        </p:nvSpPr>
        <p:spPr>
          <a:xfrm>
            <a:off x="508000" y="2705100"/>
            <a:ext cx="2806700" cy="635000"/>
          </a:xfrm>
          <a:prstGeom prst="rect">
            <a:avLst/>
          </a:prstGeom>
          <a:solidFill>
            <a:srgbClr val="000000">
              <a:alpha val="0"/>
            </a:srgbClr>
          </a:solidFill>
        </p:spPr>
        <p:txBody>
          <a:bodyPr lIns="0" tIns="0" rIns="0" bIns="0" rtlCol="0" anchor="ctr"/>
          <a:lstStyle/>
          <a:p>
            <a:pPr indent="0" algn="ctr">
              <a:lnSpc>
                <a:spcPct val="100000"/>
              </a:lnSpc>
              <a:defRPr/>
            </a:pPr>
            <a:r>
              <a:rPr lang="en-US" sz="2000" b="1">
                <a:solidFill>
                  <a:srgbClr val="000000"/>
                </a:solidFill>
                <a:latin typeface="苹方-简"/>
              </a:rPr>
              <a:t>Structured Exception Handling</a:t>
            </a:r>
            <a:endParaRPr lang="en-US" sz="1100"/>
          </a:p>
        </p:txBody>
      </p:sp>
      <p:sp>
        <p:nvSpPr>
          <p:cNvPr id="15" name="TextBox 15"/>
          <p:cNvSpPr txBox="1"/>
          <p:nvPr/>
        </p:nvSpPr>
        <p:spPr>
          <a:xfrm>
            <a:off x="3784600" y="2705100"/>
            <a:ext cx="2806700" cy="635000"/>
          </a:xfrm>
          <a:prstGeom prst="rect">
            <a:avLst/>
          </a:prstGeom>
          <a:solidFill>
            <a:srgbClr val="000000">
              <a:alpha val="0"/>
            </a:srgbClr>
          </a:solidFill>
        </p:spPr>
        <p:txBody>
          <a:bodyPr lIns="0" tIns="0" rIns="0" bIns="0" rtlCol="0" anchor="ctr"/>
          <a:lstStyle/>
          <a:p>
            <a:pPr indent="0" algn="ctr">
              <a:lnSpc>
                <a:spcPct val="100000"/>
              </a:lnSpc>
              <a:defRPr/>
            </a:pPr>
            <a:r>
              <a:rPr lang="en-US" sz="2000" b="1">
                <a:solidFill>
                  <a:srgbClr val="000000"/>
                </a:solidFill>
                <a:latin typeface="苹方-简"/>
              </a:rPr>
              <a:t>Detailed Logging Mechanism</a:t>
            </a:r>
            <a:endParaRPr lang="en-US" sz="1100"/>
          </a:p>
        </p:txBody>
      </p:sp>
      <p:sp>
        <p:nvSpPr>
          <p:cNvPr id="16" name="TextBox 16"/>
          <p:cNvSpPr txBox="1"/>
          <p:nvPr/>
        </p:nvSpPr>
        <p:spPr>
          <a:xfrm>
            <a:off x="7061200" y="2705100"/>
            <a:ext cx="2806700" cy="635000"/>
          </a:xfrm>
          <a:prstGeom prst="rect">
            <a:avLst/>
          </a:prstGeom>
          <a:solidFill>
            <a:srgbClr val="000000">
              <a:alpha val="0"/>
            </a:srgbClr>
          </a:solidFill>
        </p:spPr>
        <p:txBody>
          <a:bodyPr lIns="0" tIns="0" rIns="0" bIns="0" rtlCol="0" anchor="ctr"/>
          <a:lstStyle/>
          <a:p>
            <a:pPr indent="0" algn="ctr">
              <a:lnSpc>
                <a:spcPct val="100000"/>
              </a:lnSpc>
              <a:defRPr/>
            </a:pPr>
            <a:r>
              <a:rPr lang="en-US" sz="2000" b="1">
                <a:solidFill>
                  <a:srgbClr val="000000"/>
                </a:solidFill>
                <a:latin typeface="苹方-简"/>
              </a:rPr>
              <a:t>Adaptive Retry Mechanism</a:t>
            </a:r>
            <a:endParaRPr lang="en-US" sz="1100"/>
          </a:p>
        </p:txBody>
      </p:sp>
      <p:sp>
        <p:nvSpPr>
          <p:cNvPr id="17" name="TextBox 17"/>
          <p:cNvSpPr txBox="1"/>
          <p:nvPr/>
        </p:nvSpPr>
        <p:spPr>
          <a:xfrm>
            <a:off x="508000" y="3467100"/>
            <a:ext cx="2806700" cy="1600200"/>
          </a:xfrm>
          <a:prstGeom prst="rect">
            <a:avLst/>
          </a:prstGeom>
          <a:solidFill>
            <a:srgbClr val="000000">
              <a:alpha val="0"/>
            </a:srgbClr>
          </a:solidFill>
        </p:spPr>
        <p:txBody>
          <a:bodyPr lIns="0" tIns="0" rIns="0" bIns="0" rtlCol="0" anchor="ctr"/>
          <a:lstStyle/>
          <a:p>
            <a:pPr indent="0" algn="ctr">
              <a:lnSpc>
                <a:spcPct val="100000"/>
              </a:lnSpc>
              <a:defRPr/>
            </a:pPr>
            <a:r>
              <a:rPr lang="en-US" sz="1400" b="0">
                <a:solidFill>
                  <a:srgbClr val="000000"/>
                </a:solidFill>
                <a:latin typeface="苹方-简"/>
              </a:rPr>
              <a:t>Utilize try-catch blocks within each thread to manage exceptions effectively, ensuring that network issues or malformed responses do not halt the entire crawling process, thus maintaining operational continuity.</a:t>
            </a:r>
            <a:endParaRPr lang="en-US" sz="1100"/>
          </a:p>
        </p:txBody>
      </p:sp>
      <p:sp>
        <p:nvSpPr>
          <p:cNvPr id="18" name="TextBox 18"/>
          <p:cNvSpPr txBox="1"/>
          <p:nvPr/>
        </p:nvSpPr>
        <p:spPr>
          <a:xfrm>
            <a:off x="3784600" y="3467100"/>
            <a:ext cx="2806700" cy="1866900"/>
          </a:xfrm>
          <a:prstGeom prst="rect">
            <a:avLst/>
          </a:prstGeom>
          <a:solidFill>
            <a:srgbClr val="000000">
              <a:alpha val="0"/>
            </a:srgbClr>
          </a:solidFill>
        </p:spPr>
        <p:txBody>
          <a:bodyPr lIns="0" tIns="0" rIns="0" bIns="0" rtlCol="0" anchor="ctr"/>
          <a:lstStyle/>
          <a:p>
            <a:pPr indent="0" algn="ctr">
              <a:lnSpc>
                <a:spcPct val="100000"/>
              </a:lnSpc>
              <a:defRPr/>
            </a:pPr>
            <a:r>
              <a:rPr lang="en-US" sz="1400" b="0">
                <a:solidFill>
                  <a:srgbClr val="000000"/>
                </a:solidFill>
                <a:latin typeface="苹方-简"/>
              </a:rPr>
              <a:t>Implement a comprehensive logging framework that captures error details, including timestamps and URLs, facilitating easier troubleshooting and performance analysis to identify recurring issues and improve system reliability.</a:t>
            </a:r>
            <a:endParaRPr lang="en-US" sz="1100"/>
          </a:p>
        </p:txBody>
      </p:sp>
      <p:sp>
        <p:nvSpPr>
          <p:cNvPr id="19" name="TextBox 19"/>
          <p:cNvSpPr txBox="1"/>
          <p:nvPr/>
        </p:nvSpPr>
        <p:spPr>
          <a:xfrm>
            <a:off x="7061200" y="3467100"/>
            <a:ext cx="2806700" cy="1600200"/>
          </a:xfrm>
          <a:prstGeom prst="rect">
            <a:avLst/>
          </a:prstGeom>
          <a:solidFill>
            <a:srgbClr val="000000">
              <a:alpha val="0"/>
            </a:srgbClr>
          </a:solidFill>
        </p:spPr>
        <p:txBody>
          <a:bodyPr lIns="0" tIns="0" rIns="0" bIns="0" rtlCol="0" anchor="ctr"/>
          <a:lstStyle/>
          <a:p>
            <a:pPr indent="0" algn="ctr">
              <a:lnSpc>
                <a:spcPct val="100000"/>
              </a:lnSpc>
              <a:defRPr/>
            </a:pPr>
            <a:r>
              <a:rPr lang="en-US" sz="1400" b="0">
                <a:solidFill>
                  <a:srgbClr val="000000"/>
                </a:solidFill>
                <a:latin typeface="苹方-简"/>
              </a:rPr>
              <a:t>Design a retry logic that intelligently attempts to fetch URLs after transient failures, incorporating exponential backoff strategies to enhance success rates while preventing excessive load on the server.</a:t>
            </a:r>
            <a:endParaRPr lang="en-US"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 r="1000"/>
          <a:stretch>
            <a:fillRect/>
          </a:stretch>
        </p:blipFill>
        <p:spPr>
          <a:xfrm>
            <a:off x="0" y="0"/>
            <a:ext cx="10388600" cy="5854700"/>
          </a:xfrm>
          <a:prstGeom prst="rect">
            <a:avLst/>
          </a:prstGeom>
        </p:spPr>
      </p:pic>
      <p:sp>
        <p:nvSpPr>
          <p:cNvPr id="3" name="AutoShape 3"/>
          <p:cNvSpPr/>
          <p:nvPr/>
        </p:nvSpPr>
        <p:spPr>
          <a:xfrm>
            <a:off x="0" y="0"/>
            <a:ext cx="10388600" cy="5854700"/>
          </a:xfrm>
          <a:prstGeom prst="rect">
            <a:avLst/>
          </a:prstGeom>
          <a:solidFill>
            <a:srgbClr val="000000">
              <a:alpha val="0"/>
            </a:srgbClr>
          </a:solidFill>
        </p:spPr>
        <p:txBody>
          <a:bodyPr/>
          <a:lstStyle/>
          <a:p>
            <a:endParaRPr lang="en-IN"/>
          </a:p>
        </p:txBody>
      </p:sp>
      <p:pic>
        <p:nvPicPr>
          <p:cNvPr id="4" name="Picture 4"/>
          <p:cNvPicPr>
            <a:picLocks noChangeAspect="1"/>
          </p:cNvPicPr>
          <p:nvPr/>
        </p:nvPicPr>
        <p:blipFill>
          <a:blip r:embed="rId2"/>
          <a:srcRect l="1000" r="1000"/>
          <a:stretch>
            <a:fillRect/>
          </a:stretch>
        </p:blipFill>
        <p:spPr>
          <a:xfrm>
            <a:off x="0" y="0"/>
            <a:ext cx="10388600" cy="5854700"/>
          </a:xfrm>
          <a:prstGeom prst="rect">
            <a:avLst/>
          </a:prstGeom>
        </p:spPr>
      </p:pic>
      <p:sp>
        <p:nvSpPr>
          <p:cNvPr id="5" name="AutoShape 5"/>
          <p:cNvSpPr/>
          <p:nvPr/>
        </p:nvSpPr>
        <p:spPr>
          <a:xfrm>
            <a:off x="762000" y="1778000"/>
            <a:ext cx="8864600" cy="266700"/>
          </a:xfrm>
          <a:prstGeom prst="rect">
            <a:avLst/>
          </a:prstGeom>
          <a:solidFill>
            <a:srgbClr val="000000">
              <a:alpha val="0"/>
            </a:srgbClr>
          </a:solidFill>
        </p:spPr>
        <p:txBody>
          <a:bodyPr/>
          <a:lstStyle/>
          <a:p>
            <a:endParaRPr lang="en-IN"/>
          </a:p>
        </p:txBody>
      </p:sp>
      <p:sp>
        <p:nvSpPr>
          <p:cNvPr id="6" name="AutoShape 6"/>
          <p:cNvSpPr/>
          <p:nvPr/>
        </p:nvSpPr>
        <p:spPr>
          <a:xfrm>
            <a:off x="0" y="0"/>
            <a:ext cx="10388600" cy="5854700"/>
          </a:xfrm>
          <a:prstGeom prst="rect">
            <a:avLst/>
          </a:prstGeom>
          <a:solidFill>
            <a:srgbClr val="000000">
              <a:alpha val="0"/>
            </a:srgbClr>
          </a:solidFill>
        </p:spPr>
        <p:txBody>
          <a:bodyPr/>
          <a:lstStyle/>
          <a:p>
            <a:endParaRPr lang="en-IN"/>
          </a:p>
        </p:txBody>
      </p:sp>
      <p:sp>
        <p:nvSpPr>
          <p:cNvPr id="7" name="AutoShape 7"/>
          <p:cNvSpPr/>
          <p:nvPr/>
        </p:nvSpPr>
        <p:spPr>
          <a:xfrm>
            <a:off x="3632200" y="4584700"/>
            <a:ext cx="3111500" cy="0"/>
          </a:xfrm>
          <a:prstGeom prst="rect">
            <a:avLst/>
          </a:prstGeom>
          <a:solidFill>
            <a:srgbClr val="000000"/>
          </a:solidFill>
        </p:spPr>
        <p:txBody>
          <a:bodyPr/>
          <a:lstStyle/>
          <a:p>
            <a:endParaRPr lang="en-IN"/>
          </a:p>
        </p:txBody>
      </p:sp>
      <p:sp>
        <p:nvSpPr>
          <p:cNvPr id="8" name="TextBox 8"/>
          <p:cNvSpPr txBox="1"/>
          <p:nvPr/>
        </p:nvSpPr>
        <p:spPr>
          <a:xfrm>
            <a:off x="762000" y="2654300"/>
            <a:ext cx="8864600" cy="419100"/>
          </a:xfrm>
          <a:prstGeom prst="rect">
            <a:avLst/>
          </a:prstGeom>
          <a:solidFill>
            <a:srgbClr val="000000">
              <a:alpha val="0"/>
            </a:srgbClr>
          </a:solidFill>
        </p:spPr>
        <p:txBody>
          <a:bodyPr lIns="0" tIns="0" rIns="0" bIns="0" rtlCol="0" anchor="ctr"/>
          <a:lstStyle/>
          <a:p>
            <a:pPr indent="0" algn="ctr">
              <a:lnSpc>
                <a:spcPct val="100000"/>
              </a:lnSpc>
              <a:defRPr/>
            </a:pPr>
            <a:r>
              <a:rPr lang="en-US" sz="2800" b="1">
                <a:solidFill>
                  <a:srgbClr val="000000"/>
                </a:solidFill>
                <a:latin typeface="苹方-简"/>
              </a:rPr>
              <a:t>The Results and Future Directions</a:t>
            </a:r>
            <a:endParaRPr lang="en-US" sz="1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 r="1000"/>
          <a:stretch>
            <a:fillRect/>
          </a:stretch>
        </p:blipFill>
        <p:spPr>
          <a:xfrm>
            <a:off x="0" y="0"/>
            <a:ext cx="10388600" cy="5854700"/>
          </a:xfrm>
          <a:prstGeom prst="rect">
            <a:avLst/>
          </a:prstGeom>
        </p:spPr>
      </p:pic>
      <p:sp>
        <p:nvSpPr>
          <p:cNvPr id="3" name="AutoShape 3"/>
          <p:cNvSpPr/>
          <p:nvPr/>
        </p:nvSpPr>
        <p:spPr>
          <a:xfrm>
            <a:off x="0" y="0"/>
            <a:ext cx="10388600" cy="5854700"/>
          </a:xfrm>
          <a:prstGeom prst="rect">
            <a:avLst/>
          </a:prstGeom>
          <a:solidFill>
            <a:srgbClr val="000000">
              <a:alpha val="0"/>
            </a:srgbClr>
          </a:solidFill>
        </p:spPr>
        <p:txBody>
          <a:bodyPr/>
          <a:lstStyle/>
          <a:p>
            <a:endParaRPr lang="en-IN"/>
          </a:p>
        </p:txBody>
      </p:sp>
      <p:pic>
        <p:nvPicPr>
          <p:cNvPr id="4" name="Picture 4"/>
          <p:cNvPicPr>
            <a:picLocks noChangeAspect="1"/>
          </p:cNvPicPr>
          <p:nvPr/>
        </p:nvPicPr>
        <p:blipFill>
          <a:blip r:embed="rId3"/>
          <a:srcRect/>
          <a:stretch>
            <a:fillRect/>
          </a:stretch>
        </p:blipFill>
        <p:spPr>
          <a:xfrm>
            <a:off x="1016000" y="1016000"/>
            <a:ext cx="3810000" cy="3810000"/>
          </a:xfrm>
          <a:prstGeom prst="roundRect">
            <a:avLst>
              <a:gd name="adj" fmla="val 6000"/>
            </a:avLst>
          </a:prstGeom>
        </p:spPr>
      </p:pic>
      <p:sp>
        <p:nvSpPr>
          <p:cNvPr id="5" name="AutoShape 5"/>
          <p:cNvSpPr/>
          <p:nvPr/>
        </p:nvSpPr>
        <p:spPr>
          <a:xfrm>
            <a:off x="5410200" y="1016000"/>
            <a:ext cx="3810000" cy="1854200"/>
          </a:xfrm>
          <a:prstGeom prst="rect">
            <a:avLst/>
          </a:prstGeom>
          <a:solidFill>
            <a:srgbClr val="000000">
              <a:alpha val="0"/>
            </a:srgbClr>
          </a:solidFill>
        </p:spPr>
        <p:txBody>
          <a:bodyPr/>
          <a:lstStyle/>
          <a:p>
            <a:endParaRPr lang="en-IN"/>
          </a:p>
        </p:txBody>
      </p:sp>
      <p:sp>
        <p:nvSpPr>
          <p:cNvPr id="6" name="AutoShape 6"/>
          <p:cNvSpPr/>
          <p:nvPr/>
        </p:nvSpPr>
        <p:spPr>
          <a:xfrm>
            <a:off x="1016000" y="1016000"/>
            <a:ext cx="3810000" cy="3810000"/>
          </a:xfrm>
          <a:prstGeom prst="rect">
            <a:avLst/>
          </a:prstGeom>
          <a:solidFill>
            <a:srgbClr val="000000">
              <a:alpha val="0"/>
            </a:srgbClr>
          </a:solidFill>
        </p:spPr>
        <p:txBody>
          <a:bodyPr/>
          <a:lstStyle/>
          <a:p>
            <a:endParaRPr lang="en-IN"/>
          </a:p>
        </p:txBody>
      </p:sp>
      <p:sp>
        <p:nvSpPr>
          <p:cNvPr id="7" name="AutoShape 7"/>
          <p:cNvSpPr/>
          <p:nvPr/>
        </p:nvSpPr>
        <p:spPr>
          <a:xfrm>
            <a:off x="5410200" y="4203700"/>
            <a:ext cx="635000" cy="25400"/>
          </a:xfrm>
          <a:prstGeom prst="rect">
            <a:avLst/>
          </a:prstGeom>
          <a:solidFill>
            <a:srgbClr val="000000"/>
          </a:solidFill>
        </p:spPr>
        <p:txBody>
          <a:bodyPr/>
          <a:lstStyle/>
          <a:p>
            <a:endParaRPr lang="en-IN"/>
          </a:p>
        </p:txBody>
      </p:sp>
      <p:sp>
        <p:nvSpPr>
          <p:cNvPr id="8" name="TextBox 8"/>
          <p:cNvSpPr txBox="1"/>
          <p:nvPr/>
        </p:nvSpPr>
        <p:spPr>
          <a:xfrm>
            <a:off x="5410200" y="3124200"/>
            <a:ext cx="3810000" cy="850900"/>
          </a:xfrm>
          <a:prstGeom prst="rect">
            <a:avLst/>
          </a:prstGeom>
          <a:solidFill>
            <a:srgbClr val="000000">
              <a:alpha val="0"/>
            </a:srgbClr>
          </a:solidFill>
        </p:spPr>
        <p:txBody>
          <a:bodyPr lIns="0" tIns="0" rIns="0" bIns="0" rtlCol="0" anchor="ctr"/>
          <a:lstStyle/>
          <a:p>
            <a:pPr indent="0" algn="l">
              <a:lnSpc>
                <a:spcPct val="100000"/>
              </a:lnSpc>
              <a:defRPr/>
            </a:pPr>
            <a:r>
              <a:rPr lang="en-US" sz="2800" b="1" dirty="0">
                <a:solidFill>
                  <a:srgbClr val="000000"/>
                </a:solidFill>
                <a:latin typeface="苹方-简"/>
              </a:rPr>
              <a:t>Performance Metrics and Analysis</a:t>
            </a:r>
            <a:endParaRPr lang="en-US" sz="1100" dirty="0"/>
          </a:p>
        </p:txBody>
      </p:sp>
      <p:sp>
        <p:nvSpPr>
          <p:cNvPr id="9" name="TextBox 9"/>
          <p:cNvSpPr txBox="1"/>
          <p:nvPr/>
        </p:nvSpPr>
        <p:spPr>
          <a:xfrm>
            <a:off x="5410200" y="1016000"/>
            <a:ext cx="3810000" cy="241300"/>
          </a:xfrm>
          <a:prstGeom prst="rect">
            <a:avLst/>
          </a:prstGeom>
          <a:solidFill>
            <a:srgbClr val="000000">
              <a:alpha val="0"/>
            </a:srgbClr>
          </a:solidFill>
        </p:spPr>
        <p:txBody>
          <a:bodyPr lIns="0" tIns="0" rIns="0" bIns="0" rtlCol="0" anchor="ctr"/>
          <a:lstStyle/>
          <a:p>
            <a:pPr indent="0" algn="l">
              <a:lnSpc>
                <a:spcPct val="100000"/>
              </a:lnSpc>
              <a:defRPr/>
            </a:pPr>
            <a:r>
              <a:rPr lang="en-US" sz="1600" b="1" dirty="0">
                <a:solidFill>
                  <a:srgbClr val="000000"/>
                </a:solidFill>
                <a:latin typeface="苹方-简"/>
              </a:rPr>
              <a:t>Crawling Speed Optimization</a:t>
            </a:r>
            <a:endParaRPr lang="en-US" sz="1100" dirty="0"/>
          </a:p>
        </p:txBody>
      </p:sp>
      <p:sp>
        <p:nvSpPr>
          <p:cNvPr id="10" name="TextBox 10"/>
          <p:cNvSpPr txBox="1"/>
          <p:nvPr/>
        </p:nvSpPr>
        <p:spPr>
          <a:xfrm>
            <a:off x="5410200" y="1384300"/>
            <a:ext cx="3810000" cy="1485900"/>
          </a:xfrm>
          <a:prstGeom prst="rect">
            <a:avLst/>
          </a:prstGeom>
          <a:solidFill>
            <a:srgbClr val="000000">
              <a:alpha val="0"/>
            </a:srgbClr>
          </a:solidFill>
        </p:spPr>
        <p:txBody>
          <a:bodyPr lIns="0" tIns="0" rIns="0" bIns="0" rtlCol="0" anchor="ctr"/>
          <a:lstStyle/>
          <a:p>
            <a:pPr indent="0" algn="l">
              <a:lnSpc>
                <a:spcPct val="100000"/>
              </a:lnSpc>
              <a:defRPr/>
            </a:pPr>
            <a:r>
              <a:rPr lang="en-US" sz="1400" b="0" dirty="0">
                <a:solidFill>
                  <a:srgbClr val="000000"/>
                </a:solidFill>
                <a:latin typeface="苹方-简"/>
              </a:rPr>
              <a:t>The multi-threaded web crawler achieves a remarkable reduction in crawling time, completing 1,000 URLs in under two minutes by utilizing ten concurrent threads, which demonstrates the effectiveness of parallel processing in enhancing throughput and minimizing latency in web data extraction tasks.</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096"/>
            <a:ext cx="10388600" cy="5854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FA49DB8-1F65-05F1-AF26-1FAD71C1520D}"/>
              </a:ext>
            </a:extLst>
          </p:cNvPr>
          <p:cNvSpPr>
            <a:spLocks noGrp="1"/>
          </p:cNvSpPr>
          <p:nvPr>
            <p:ph type="title"/>
          </p:nvPr>
        </p:nvSpPr>
        <p:spPr>
          <a:xfrm>
            <a:off x="400909" y="544182"/>
            <a:ext cx="3356943" cy="4766336"/>
          </a:xfrm>
        </p:spPr>
        <p:txBody>
          <a:bodyPr>
            <a:normAutofit/>
          </a:bodyPr>
          <a:lstStyle/>
          <a:p>
            <a:pPr algn="r"/>
            <a:r>
              <a:rPr lang="en-US" sz="5300" dirty="0"/>
              <a:t>References</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28695" y="966489"/>
            <a:ext cx="0" cy="4881114"/>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ACBAEF7-5C1F-03D7-F565-6C29F3322D8D}"/>
              </a:ext>
            </a:extLst>
          </p:cNvPr>
          <p:cNvGraphicFramePr>
            <a:graphicFrameLocks noGrp="1"/>
          </p:cNvGraphicFramePr>
          <p:nvPr>
            <p:ph idx="1"/>
            <p:extLst>
              <p:ext uri="{D42A27DB-BD31-4B8C-83A1-F6EECF244321}">
                <p14:modId xmlns:p14="http://schemas.microsoft.com/office/powerpoint/2010/main" val="1593924043"/>
              </p:ext>
            </p:extLst>
          </p:nvPr>
        </p:nvGraphicFramePr>
        <p:xfrm>
          <a:off x="4299539" y="641350"/>
          <a:ext cx="5321486" cy="4771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043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388600" cy="5854700"/>
          </a:xfrm>
          <a:prstGeom prst="rect">
            <a:avLst/>
          </a:prstGeom>
          <a:solidFill>
            <a:srgbClr val="FFFFFF"/>
          </a:solidFill>
        </p:spPr>
        <p:txBody>
          <a:bodyPr/>
          <a:lstStyle/>
          <a:p>
            <a:endParaRPr lang="en-IN"/>
          </a:p>
        </p:txBody>
      </p:sp>
      <p:pic>
        <p:nvPicPr>
          <p:cNvPr id="3" name="Picture 3"/>
          <p:cNvPicPr>
            <a:picLocks noChangeAspect="1"/>
          </p:cNvPicPr>
          <p:nvPr/>
        </p:nvPicPr>
        <p:blipFill>
          <a:blip r:embed="rId2"/>
          <a:srcRect l="1000" r="1000"/>
          <a:stretch>
            <a:fillRect/>
          </a:stretch>
        </p:blipFill>
        <p:spPr>
          <a:xfrm>
            <a:off x="0" y="0"/>
            <a:ext cx="10388600" cy="5854700"/>
          </a:xfrm>
          <a:prstGeom prst="rect">
            <a:avLst/>
          </a:prstGeom>
        </p:spPr>
      </p:pic>
      <p:sp>
        <p:nvSpPr>
          <p:cNvPr id="4" name="AutoShape 4"/>
          <p:cNvSpPr/>
          <p:nvPr/>
        </p:nvSpPr>
        <p:spPr>
          <a:xfrm>
            <a:off x="774700" y="3949700"/>
            <a:ext cx="8851900" cy="266700"/>
          </a:xfrm>
          <a:prstGeom prst="rect">
            <a:avLst/>
          </a:prstGeom>
          <a:solidFill>
            <a:srgbClr val="000000">
              <a:alpha val="0"/>
            </a:srgbClr>
          </a:solidFill>
        </p:spPr>
        <p:txBody>
          <a:bodyPr/>
          <a:lstStyle/>
          <a:p>
            <a:endParaRPr lang="en-IN"/>
          </a:p>
        </p:txBody>
      </p:sp>
      <p:sp>
        <p:nvSpPr>
          <p:cNvPr id="5" name="AutoShape 5"/>
          <p:cNvSpPr/>
          <p:nvPr/>
        </p:nvSpPr>
        <p:spPr>
          <a:xfrm>
            <a:off x="0" y="0"/>
            <a:ext cx="10388600" cy="5854700"/>
          </a:xfrm>
          <a:prstGeom prst="rect">
            <a:avLst/>
          </a:prstGeom>
          <a:solidFill>
            <a:srgbClr val="000000">
              <a:alpha val="0"/>
            </a:srgbClr>
          </a:solidFill>
        </p:spPr>
        <p:txBody>
          <a:bodyPr/>
          <a:lstStyle/>
          <a:p>
            <a:endParaRPr lang="en-IN"/>
          </a:p>
        </p:txBody>
      </p:sp>
      <p:sp>
        <p:nvSpPr>
          <p:cNvPr id="6" name="AutoShape 6"/>
          <p:cNvSpPr/>
          <p:nvPr/>
        </p:nvSpPr>
        <p:spPr>
          <a:xfrm>
            <a:off x="3632200" y="762000"/>
            <a:ext cx="3111500" cy="0"/>
          </a:xfrm>
          <a:prstGeom prst="rect">
            <a:avLst/>
          </a:prstGeom>
          <a:solidFill>
            <a:srgbClr val="000000"/>
          </a:solidFill>
        </p:spPr>
        <p:txBody>
          <a:bodyPr/>
          <a:lstStyle/>
          <a:p>
            <a:endParaRPr lang="en-IN"/>
          </a:p>
        </p:txBody>
      </p:sp>
      <p:sp>
        <p:nvSpPr>
          <p:cNvPr id="7" name="AutoShape 7"/>
          <p:cNvSpPr/>
          <p:nvPr/>
        </p:nvSpPr>
        <p:spPr>
          <a:xfrm>
            <a:off x="774700" y="1143000"/>
            <a:ext cx="8851900" cy="3086100"/>
          </a:xfrm>
          <a:prstGeom prst="rect">
            <a:avLst/>
          </a:prstGeom>
          <a:solidFill>
            <a:srgbClr val="3FB447">
              <a:alpha val="0"/>
            </a:srgbClr>
          </a:solidFill>
        </p:spPr>
        <p:txBody>
          <a:bodyPr/>
          <a:lstStyle/>
          <a:p>
            <a:endParaRPr lang="en-IN"/>
          </a:p>
        </p:txBody>
      </p:sp>
      <p:sp>
        <p:nvSpPr>
          <p:cNvPr id="8" name="TextBox 8"/>
          <p:cNvSpPr txBox="1"/>
          <p:nvPr/>
        </p:nvSpPr>
        <p:spPr>
          <a:xfrm>
            <a:off x="774700" y="2921000"/>
            <a:ext cx="8851900" cy="723900"/>
          </a:xfrm>
          <a:prstGeom prst="rect">
            <a:avLst/>
          </a:prstGeom>
          <a:solidFill>
            <a:srgbClr val="000000">
              <a:alpha val="0"/>
            </a:srgbClr>
          </a:solidFill>
        </p:spPr>
        <p:txBody>
          <a:bodyPr lIns="0" tIns="0" rIns="0" bIns="0" rtlCol="0" anchor="ctr"/>
          <a:lstStyle/>
          <a:p>
            <a:pPr indent="0" algn="l">
              <a:lnSpc>
                <a:spcPct val="100000"/>
              </a:lnSpc>
              <a:defRPr/>
            </a:pPr>
            <a:r>
              <a:rPr lang="en-US" sz="4800" b="1">
                <a:solidFill>
                  <a:srgbClr val="000000"/>
                </a:solidFill>
                <a:latin typeface="苹方-简"/>
              </a:rPr>
              <a:t>Thank You</a:t>
            </a:r>
            <a:endParaRPr lang="en-US"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000" r="11000"/>
          <a:stretch>
            <a:fillRect/>
          </a:stretch>
        </p:blipFill>
        <p:spPr>
          <a:xfrm>
            <a:off x="0" y="0"/>
            <a:ext cx="10388600" cy="7391400"/>
          </a:xfrm>
          <a:prstGeom prst="rect">
            <a:avLst/>
          </a:prstGeom>
        </p:spPr>
      </p:pic>
      <p:sp>
        <p:nvSpPr>
          <p:cNvPr id="3" name="AutoShape 3"/>
          <p:cNvSpPr/>
          <p:nvPr/>
        </p:nvSpPr>
        <p:spPr>
          <a:xfrm>
            <a:off x="0" y="0"/>
            <a:ext cx="10388600" cy="7391400"/>
          </a:xfrm>
          <a:prstGeom prst="rect">
            <a:avLst/>
          </a:prstGeom>
          <a:solidFill>
            <a:srgbClr val="000000">
              <a:alpha val="0"/>
            </a:srgbClr>
          </a:solidFill>
        </p:spPr>
        <p:txBody>
          <a:bodyPr/>
          <a:lstStyle/>
          <a:p>
            <a:endParaRPr lang="en-IN"/>
          </a:p>
        </p:txBody>
      </p:sp>
      <p:pic>
        <p:nvPicPr>
          <p:cNvPr id="4" name="Picture 4"/>
          <p:cNvPicPr>
            <a:picLocks noChangeAspect="1"/>
          </p:cNvPicPr>
          <p:nvPr/>
        </p:nvPicPr>
        <p:blipFill>
          <a:blip r:embed="rId3"/>
          <a:srcRect l="16000" r="16000"/>
          <a:stretch>
            <a:fillRect/>
          </a:stretch>
        </p:blipFill>
        <p:spPr>
          <a:xfrm>
            <a:off x="762000" y="1701800"/>
            <a:ext cx="2743200" cy="4927600"/>
          </a:xfrm>
          <a:prstGeom prst="roundRect">
            <a:avLst>
              <a:gd name="adj" fmla="val 10185"/>
            </a:avLst>
          </a:prstGeom>
        </p:spPr>
      </p:pic>
      <p:pic>
        <p:nvPicPr>
          <p:cNvPr id="5" name="Picture 5"/>
          <p:cNvPicPr>
            <a:picLocks noChangeAspect="1"/>
          </p:cNvPicPr>
          <p:nvPr/>
        </p:nvPicPr>
        <p:blipFill>
          <a:blip r:embed="rId4"/>
          <a:srcRect l="16000" r="16000"/>
          <a:stretch>
            <a:fillRect/>
          </a:stretch>
        </p:blipFill>
        <p:spPr>
          <a:xfrm>
            <a:off x="3810000" y="1701800"/>
            <a:ext cx="2743200" cy="4927600"/>
          </a:xfrm>
          <a:prstGeom prst="roundRect">
            <a:avLst>
              <a:gd name="adj" fmla="val 10185"/>
            </a:avLst>
          </a:prstGeom>
        </p:spPr>
      </p:pic>
      <p:pic>
        <p:nvPicPr>
          <p:cNvPr id="6" name="Picture 6"/>
          <p:cNvPicPr>
            <a:picLocks noChangeAspect="1"/>
          </p:cNvPicPr>
          <p:nvPr/>
        </p:nvPicPr>
        <p:blipFill>
          <a:blip r:embed="rId3"/>
          <a:srcRect l="16000" r="16000"/>
          <a:stretch>
            <a:fillRect/>
          </a:stretch>
        </p:blipFill>
        <p:spPr>
          <a:xfrm>
            <a:off x="6870700" y="1701800"/>
            <a:ext cx="2743200" cy="4927600"/>
          </a:xfrm>
          <a:prstGeom prst="roundRect">
            <a:avLst>
              <a:gd name="adj" fmla="val 10185"/>
            </a:avLst>
          </a:prstGeom>
        </p:spPr>
      </p:pic>
      <p:sp>
        <p:nvSpPr>
          <p:cNvPr id="7" name="AutoShape 7"/>
          <p:cNvSpPr/>
          <p:nvPr/>
        </p:nvSpPr>
        <p:spPr>
          <a:xfrm>
            <a:off x="762000" y="1905000"/>
            <a:ext cx="0" cy="711200"/>
          </a:xfrm>
          <a:prstGeom prst="rect">
            <a:avLst/>
          </a:prstGeom>
          <a:solidFill>
            <a:srgbClr val="000000"/>
          </a:solidFill>
        </p:spPr>
        <p:txBody>
          <a:bodyPr/>
          <a:lstStyle/>
          <a:p>
            <a:endParaRPr lang="en-IN"/>
          </a:p>
        </p:txBody>
      </p:sp>
      <p:sp>
        <p:nvSpPr>
          <p:cNvPr id="8" name="AutoShape 8"/>
          <p:cNvSpPr/>
          <p:nvPr/>
        </p:nvSpPr>
        <p:spPr>
          <a:xfrm>
            <a:off x="762000" y="1701800"/>
            <a:ext cx="2743200" cy="4927600"/>
          </a:xfrm>
          <a:prstGeom prst="roundRect">
            <a:avLst>
              <a:gd name="adj" fmla="val 10185"/>
            </a:avLst>
          </a:prstGeom>
          <a:solidFill>
            <a:srgbClr val="000000">
              <a:alpha val="0"/>
            </a:srgbClr>
          </a:solidFill>
          <a:ln w="25400">
            <a:solidFill>
              <a:srgbClr val="C68ED4">
                <a:alpha val="15686"/>
              </a:srgbClr>
            </a:solidFill>
          </a:ln>
        </p:spPr>
        <p:txBody>
          <a:bodyPr/>
          <a:lstStyle/>
          <a:p>
            <a:endParaRPr lang="en-IN"/>
          </a:p>
        </p:txBody>
      </p:sp>
      <p:sp>
        <p:nvSpPr>
          <p:cNvPr id="9" name="AutoShape 9"/>
          <p:cNvSpPr/>
          <p:nvPr/>
        </p:nvSpPr>
        <p:spPr>
          <a:xfrm>
            <a:off x="3810000" y="1905000"/>
            <a:ext cx="0" cy="711200"/>
          </a:xfrm>
          <a:prstGeom prst="rect">
            <a:avLst/>
          </a:prstGeom>
          <a:solidFill>
            <a:srgbClr val="000000"/>
          </a:solidFill>
        </p:spPr>
        <p:txBody>
          <a:bodyPr/>
          <a:lstStyle/>
          <a:p>
            <a:endParaRPr lang="en-IN"/>
          </a:p>
        </p:txBody>
      </p:sp>
      <p:sp>
        <p:nvSpPr>
          <p:cNvPr id="10" name="AutoShape 10"/>
          <p:cNvSpPr/>
          <p:nvPr/>
        </p:nvSpPr>
        <p:spPr>
          <a:xfrm>
            <a:off x="3810000" y="1701800"/>
            <a:ext cx="2743200" cy="4927600"/>
          </a:xfrm>
          <a:prstGeom prst="roundRect">
            <a:avLst>
              <a:gd name="adj" fmla="val 10185"/>
            </a:avLst>
          </a:prstGeom>
          <a:solidFill>
            <a:srgbClr val="000000">
              <a:alpha val="0"/>
            </a:srgbClr>
          </a:solidFill>
          <a:ln w="25400">
            <a:solidFill>
              <a:srgbClr val="FF65E2">
                <a:alpha val="35686"/>
              </a:srgbClr>
            </a:solidFill>
          </a:ln>
        </p:spPr>
        <p:txBody>
          <a:bodyPr/>
          <a:lstStyle/>
          <a:p>
            <a:endParaRPr lang="en-IN"/>
          </a:p>
        </p:txBody>
      </p:sp>
      <p:sp>
        <p:nvSpPr>
          <p:cNvPr id="11" name="AutoShape 11"/>
          <p:cNvSpPr/>
          <p:nvPr/>
        </p:nvSpPr>
        <p:spPr>
          <a:xfrm>
            <a:off x="6870700" y="1905000"/>
            <a:ext cx="0" cy="711200"/>
          </a:xfrm>
          <a:prstGeom prst="rect">
            <a:avLst/>
          </a:prstGeom>
          <a:solidFill>
            <a:srgbClr val="000000"/>
          </a:solidFill>
        </p:spPr>
        <p:txBody>
          <a:bodyPr/>
          <a:lstStyle/>
          <a:p>
            <a:endParaRPr lang="en-IN"/>
          </a:p>
        </p:txBody>
      </p:sp>
      <p:sp>
        <p:nvSpPr>
          <p:cNvPr id="12" name="AutoShape 12"/>
          <p:cNvSpPr/>
          <p:nvPr/>
        </p:nvSpPr>
        <p:spPr>
          <a:xfrm>
            <a:off x="6870700" y="1701800"/>
            <a:ext cx="2743200" cy="4927600"/>
          </a:xfrm>
          <a:prstGeom prst="roundRect">
            <a:avLst>
              <a:gd name="adj" fmla="val 10185"/>
            </a:avLst>
          </a:prstGeom>
          <a:solidFill>
            <a:srgbClr val="000000">
              <a:alpha val="0"/>
            </a:srgbClr>
          </a:solidFill>
          <a:ln w="25400">
            <a:solidFill>
              <a:srgbClr val="C68ED4">
                <a:alpha val="15686"/>
              </a:srgbClr>
            </a:solidFill>
          </a:ln>
        </p:spPr>
        <p:txBody>
          <a:bodyPr/>
          <a:lstStyle/>
          <a:p>
            <a:endParaRPr lang="en-IN"/>
          </a:p>
        </p:txBody>
      </p:sp>
      <p:sp>
        <p:nvSpPr>
          <p:cNvPr id="13" name="TextBox 13"/>
          <p:cNvSpPr txBox="1"/>
          <p:nvPr/>
        </p:nvSpPr>
        <p:spPr>
          <a:xfrm>
            <a:off x="1092200" y="2032000"/>
            <a:ext cx="2082800" cy="635000"/>
          </a:xfrm>
          <a:prstGeom prst="rect">
            <a:avLst/>
          </a:prstGeom>
          <a:solidFill>
            <a:srgbClr val="000000">
              <a:alpha val="0"/>
            </a:srgbClr>
          </a:solidFill>
        </p:spPr>
        <p:txBody>
          <a:bodyPr lIns="0" tIns="0" rIns="0" bIns="0" rtlCol="0" anchor="ctr"/>
          <a:lstStyle/>
          <a:p>
            <a:pPr indent="0" algn="l">
              <a:lnSpc>
                <a:spcPct val="100000"/>
              </a:lnSpc>
              <a:defRPr/>
            </a:pPr>
            <a:r>
              <a:rPr lang="en-US" sz="4200" b="1">
                <a:solidFill>
                  <a:srgbClr val="E05BB5"/>
                </a:solidFill>
                <a:latin typeface="苹方-简"/>
              </a:rPr>
              <a:t>01</a:t>
            </a:r>
            <a:endParaRPr lang="en-US" sz="1100"/>
          </a:p>
        </p:txBody>
      </p:sp>
      <p:sp>
        <p:nvSpPr>
          <p:cNvPr id="14" name="TextBox 14"/>
          <p:cNvSpPr txBox="1"/>
          <p:nvPr/>
        </p:nvSpPr>
        <p:spPr>
          <a:xfrm>
            <a:off x="4140200" y="2032000"/>
            <a:ext cx="2082800" cy="635000"/>
          </a:xfrm>
          <a:prstGeom prst="rect">
            <a:avLst/>
          </a:prstGeom>
          <a:solidFill>
            <a:srgbClr val="000000">
              <a:alpha val="0"/>
            </a:srgbClr>
          </a:solidFill>
        </p:spPr>
        <p:txBody>
          <a:bodyPr lIns="0" tIns="0" rIns="0" bIns="0" rtlCol="0" anchor="ctr"/>
          <a:lstStyle/>
          <a:p>
            <a:pPr indent="0" algn="l">
              <a:lnSpc>
                <a:spcPct val="100000"/>
              </a:lnSpc>
              <a:defRPr/>
            </a:pPr>
            <a:r>
              <a:rPr lang="en-US" sz="4200" b="1">
                <a:solidFill>
                  <a:srgbClr val="FFFFFF"/>
                </a:solidFill>
                <a:latin typeface="苹方-简"/>
              </a:rPr>
              <a:t>02</a:t>
            </a:r>
            <a:endParaRPr lang="en-US" sz="1100"/>
          </a:p>
        </p:txBody>
      </p:sp>
      <p:sp>
        <p:nvSpPr>
          <p:cNvPr id="15" name="TextBox 15"/>
          <p:cNvSpPr txBox="1"/>
          <p:nvPr/>
        </p:nvSpPr>
        <p:spPr>
          <a:xfrm>
            <a:off x="7200900" y="2032000"/>
            <a:ext cx="2082800" cy="635000"/>
          </a:xfrm>
          <a:prstGeom prst="rect">
            <a:avLst/>
          </a:prstGeom>
          <a:solidFill>
            <a:srgbClr val="000000">
              <a:alpha val="0"/>
            </a:srgbClr>
          </a:solidFill>
        </p:spPr>
        <p:txBody>
          <a:bodyPr lIns="0" tIns="0" rIns="0" bIns="0" rtlCol="0" anchor="ctr"/>
          <a:lstStyle/>
          <a:p>
            <a:pPr indent="0" algn="l">
              <a:lnSpc>
                <a:spcPct val="100000"/>
              </a:lnSpc>
              <a:defRPr/>
            </a:pPr>
            <a:r>
              <a:rPr lang="en-US" sz="4200" b="1">
                <a:solidFill>
                  <a:srgbClr val="E05BB5"/>
                </a:solidFill>
                <a:latin typeface="苹方-简"/>
              </a:rPr>
              <a:t>03</a:t>
            </a:r>
            <a:endParaRPr lang="en-US" sz="1100"/>
          </a:p>
        </p:txBody>
      </p:sp>
      <p:sp>
        <p:nvSpPr>
          <p:cNvPr id="16" name="TextBox 16"/>
          <p:cNvSpPr txBox="1"/>
          <p:nvPr/>
        </p:nvSpPr>
        <p:spPr>
          <a:xfrm>
            <a:off x="762000" y="571500"/>
            <a:ext cx="8864600" cy="419100"/>
          </a:xfrm>
          <a:prstGeom prst="rect">
            <a:avLst/>
          </a:prstGeom>
          <a:solidFill>
            <a:srgbClr val="000000">
              <a:alpha val="0"/>
            </a:srgbClr>
          </a:solidFill>
        </p:spPr>
        <p:txBody>
          <a:bodyPr lIns="0" tIns="0" rIns="0" bIns="0" rtlCol="0" anchor="ctr"/>
          <a:lstStyle/>
          <a:p>
            <a:pPr indent="1016000" algn="l">
              <a:lnSpc>
                <a:spcPct val="100000"/>
              </a:lnSpc>
              <a:defRPr/>
            </a:pPr>
            <a:r>
              <a:rPr lang="en-US" sz="2800" b="1">
                <a:solidFill>
                  <a:srgbClr val="000000"/>
                </a:solidFill>
                <a:latin typeface="苹方-简"/>
              </a:rPr>
              <a:t>Team Roles and Responsibilities</a:t>
            </a:r>
            <a:endParaRPr lang="en-US" sz="1100"/>
          </a:p>
        </p:txBody>
      </p:sp>
      <p:sp>
        <p:nvSpPr>
          <p:cNvPr id="17" name="TextBox 17"/>
          <p:cNvSpPr txBox="1"/>
          <p:nvPr/>
        </p:nvSpPr>
        <p:spPr>
          <a:xfrm>
            <a:off x="1092200" y="3251200"/>
            <a:ext cx="2082800" cy="546100"/>
          </a:xfrm>
          <a:prstGeom prst="rect">
            <a:avLst/>
          </a:prstGeom>
          <a:solidFill>
            <a:srgbClr val="000000">
              <a:alpha val="0"/>
            </a:srgbClr>
          </a:solidFill>
        </p:spPr>
        <p:txBody>
          <a:bodyPr lIns="0" tIns="0" rIns="0" bIns="0" rtlCol="0" anchor="ctr"/>
          <a:lstStyle/>
          <a:p>
            <a:pPr indent="0" algn="l">
              <a:lnSpc>
                <a:spcPct val="100000"/>
              </a:lnSpc>
              <a:defRPr/>
            </a:pPr>
            <a:r>
              <a:rPr lang="en-US" sz="1800" b="1">
                <a:solidFill>
                  <a:srgbClr val="E05BB5"/>
                </a:solidFill>
                <a:latin typeface="苹方-简"/>
              </a:rPr>
              <a:t>Project Manager Coordination</a:t>
            </a:r>
            <a:endParaRPr lang="en-US" sz="1100"/>
          </a:p>
        </p:txBody>
      </p:sp>
      <p:sp>
        <p:nvSpPr>
          <p:cNvPr id="18" name="TextBox 18"/>
          <p:cNvSpPr txBox="1"/>
          <p:nvPr/>
        </p:nvSpPr>
        <p:spPr>
          <a:xfrm>
            <a:off x="4140200" y="3251200"/>
            <a:ext cx="2082800" cy="546100"/>
          </a:xfrm>
          <a:prstGeom prst="rect">
            <a:avLst/>
          </a:prstGeom>
          <a:solidFill>
            <a:srgbClr val="000000">
              <a:alpha val="0"/>
            </a:srgbClr>
          </a:solidFill>
        </p:spPr>
        <p:txBody>
          <a:bodyPr lIns="0" tIns="0" rIns="0" bIns="0" rtlCol="0" anchor="ctr"/>
          <a:lstStyle/>
          <a:p>
            <a:pPr indent="0" algn="l">
              <a:lnSpc>
                <a:spcPct val="100000"/>
              </a:lnSpc>
              <a:defRPr/>
            </a:pPr>
            <a:r>
              <a:rPr lang="en-US" sz="1800" b="1">
                <a:solidFill>
                  <a:srgbClr val="FFFFFF"/>
                </a:solidFill>
                <a:latin typeface="苹方-简"/>
              </a:rPr>
              <a:t>Lead Developer Architecture</a:t>
            </a:r>
            <a:endParaRPr lang="en-US" sz="1100"/>
          </a:p>
        </p:txBody>
      </p:sp>
      <p:sp>
        <p:nvSpPr>
          <p:cNvPr id="19" name="TextBox 19"/>
          <p:cNvSpPr txBox="1"/>
          <p:nvPr/>
        </p:nvSpPr>
        <p:spPr>
          <a:xfrm>
            <a:off x="7200900" y="3251200"/>
            <a:ext cx="2082800" cy="546100"/>
          </a:xfrm>
          <a:prstGeom prst="rect">
            <a:avLst/>
          </a:prstGeom>
          <a:solidFill>
            <a:srgbClr val="000000">
              <a:alpha val="0"/>
            </a:srgbClr>
          </a:solidFill>
        </p:spPr>
        <p:txBody>
          <a:bodyPr lIns="0" tIns="0" rIns="0" bIns="0" rtlCol="0" anchor="ctr"/>
          <a:lstStyle/>
          <a:p>
            <a:pPr indent="0" algn="l">
              <a:lnSpc>
                <a:spcPct val="100000"/>
              </a:lnSpc>
              <a:defRPr/>
            </a:pPr>
            <a:r>
              <a:rPr lang="en-US" sz="1800" b="1">
                <a:solidFill>
                  <a:srgbClr val="E05BB5"/>
                </a:solidFill>
                <a:latin typeface="苹方-简"/>
              </a:rPr>
              <a:t>Quality Assurance Testing</a:t>
            </a:r>
            <a:endParaRPr lang="en-US" sz="1100"/>
          </a:p>
        </p:txBody>
      </p:sp>
      <p:sp>
        <p:nvSpPr>
          <p:cNvPr id="20" name="TextBox 20"/>
          <p:cNvSpPr txBox="1"/>
          <p:nvPr/>
        </p:nvSpPr>
        <p:spPr>
          <a:xfrm>
            <a:off x="1092200" y="3695700"/>
            <a:ext cx="2082800" cy="2120900"/>
          </a:xfrm>
          <a:prstGeom prst="rect">
            <a:avLst/>
          </a:prstGeom>
          <a:solidFill>
            <a:srgbClr val="000000">
              <a:alpha val="0"/>
            </a:srgbClr>
          </a:solidFill>
        </p:spPr>
        <p:txBody>
          <a:bodyPr lIns="0" tIns="0" rIns="0" bIns="0" rtlCol="0" anchor="ctr"/>
          <a:lstStyle/>
          <a:p>
            <a:pPr indent="0" algn="l">
              <a:lnSpc>
                <a:spcPct val="100000"/>
              </a:lnSpc>
              <a:defRPr/>
            </a:pPr>
            <a:endParaRPr lang="en-US" sz="1400" b="0" dirty="0">
              <a:solidFill>
                <a:srgbClr val="E05BB5"/>
              </a:solidFill>
              <a:latin typeface="苹方-简"/>
            </a:endParaRPr>
          </a:p>
          <a:p>
            <a:pPr indent="0" algn="l">
              <a:lnSpc>
                <a:spcPct val="100000"/>
              </a:lnSpc>
              <a:defRPr/>
            </a:pPr>
            <a:endParaRPr lang="en-US" sz="1400" dirty="0">
              <a:solidFill>
                <a:srgbClr val="E05BB5"/>
              </a:solidFill>
              <a:latin typeface="苹方-简"/>
            </a:endParaRPr>
          </a:p>
          <a:p>
            <a:pPr indent="0" algn="l">
              <a:lnSpc>
                <a:spcPct val="100000"/>
              </a:lnSpc>
              <a:defRPr/>
            </a:pPr>
            <a:r>
              <a:rPr lang="en-US" sz="1300" b="0" dirty="0">
                <a:solidFill>
                  <a:srgbClr val="E05BB5"/>
                </a:solidFill>
                <a:latin typeface="苹方-简"/>
              </a:rPr>
              <a:t>The Project Manager (</a:t>
            </a:r>
            <a:r>
              <a:rPr lang="en-US" sz="1300" b="1" dirty="0">
                <a:solidFill>
                  <a:srgbClr val="E05BB5"/>
                </a:solidFill>
                <a:latin typeface="苹方-简"/>
              </a:rPr>
              <a:t>Hari </a:t>
            </a:r>
            <a:r>
              <a:rPr lang="en-US" sz="1300" b="1" dirty="0" err="1">
                <a:solidFill>
                  <a:srgbClr val="E05BB5"/>
                </a:solidFill>
                <a:latin typeface="苹方-简"/>
              </a:rPr>
              <a:t>thavittupalayam</a:t>
            </a:r>
            <a:r>
              <a:rPr lang="en-US" sz="1300" b="1" dirty="0">
                <a:solidFill>
                  <a:srgbClr val="E05BB5"/>
                </a:solidFill>
                <a:latin typeface="苹方-简"/>
              </a:rPr>
              <a:t> </a:t>
            </a:r>
            <a:r>
              <a:rPr lang="en-US" sz="1300" b="1" dirty="0" err="1">
                <a:solidFill>
                  <a:srgbClr val="E05BB5"/>
                </a:solidFill>
                <a:latin typeface="苹方-简"/>
              </a:rPr>
              <a:t>Manivannan</a:t>
            </a:r>
            <a:r>
              <a:rPr lang="en-US" sz="1300" b="0" dirty="0">
                <a:solidFill>
                  <a:srgbClr val="E05BB5"/>
                </a:solidFill>
                <a:latin typeface="苹方-简"/>
              </a:rPr>
              <a:t>) utilized project management tools to track progress, ensuring that all team members were aligned with project goals and timelines, thereby facilitating effective communication and resource management throughout the project lifecycle.</a:t>
            </a:r>
            <a:endParaRPr lang="en-US" sz="1300" dirty="0"/>
          </a:p>
        </p:txBody>
      </p:sp>
      <p:sp>
        <p:nvSpPr>
          <p:cNvPr id="21" name="TextBox 21"/>
          <p:cNvSpPr txBox="1"/>
          <p:nvPr/>
        </p:nvSpPr>
        <p:spPr>
          <a:xfrm>
            <a:off x="4140200" y="3962400"/>
            <a:ext cx="2082800" cy="2336800"/>
          </a:xfrm>
          <a:prstGeom prst="rect">
            <a:avLst/>
          </a:prstGeom>
          <a:solidFill>
            <a:srgbClr val="000000">
              <a:alpha val="0"/>
            </a:srgbClr>
          </a:solidFill>
        </p:spPr>
        <p:txBody>
          <a:bodyPr lIns="0" tIns="0" rIns="0" bIns="0" rtlCol="0" anchor="ctr"/>
          <a:lstStyle/>
          <a:p>
            <a:pPr indent="0" algn="l">
              <a:lnSpc>
                <a:spcPct val="100000"/>
              </a:lnSpc>
              <a:defRPr/>
            </a:pPr>
            <a:r>
              <a:rPr lang="en-US" sz="1400" b="0" dirty="0">
                <a:solidFill>
                  <a:srgbClr val="FFFFFF"/>
                </a:solidFill>
                <a:latin typeface="苹方-简"/>
              </a:rPr>
              <a:t>Two Lead Developers (</a:t>
            </a:r>
            <a:r>
              <a:rPr lang="en-US" sz="1400" b="1" dirty="0">
                <a:solidFill>
                  <a:srgbClr val="FFFFFF"/>
                </a:solidFill>
                <a:latin typeface="苹方-简"/>
              </a:rPr>
              <a:t>Joshika Reddy Avuthu, Sree </a:t>
            </a:r>
            <a:r>
              <a:rPr lang="en-US" sz="1400" b="1" dirty="0" err="1">
                <a:solidFill>
                  <a:srgbClr val="FFFFFF"/>
                </a:solidFill>
                <a:latin typeface="苹方-简"/>
              </a:rPr>
              <a:t>Yashas</a:t>
            </a:r>
            <a:r>
              <a:rPr lang="en-US" sz="1400" b="1" dirty="0">
                <a:solidFill>
                  <a:srgbClr val="FFFFFF"/>
                </a:solidFill>
                <a:latin typeface="苹方-简"/>
              </a:rPr>
              <a:t> </a:t>
            </a:r>
            <a:r>
              <a:rPr lang="en-US" sz="1400" b="1" dirty="0" err="1">
                <a:solidFill>
                  <a:srgbClr val="FFFFFF"/>
                </a:solidFill>
                <a:latin typeface="苹方-简"/>
              </a:rPr>
              <a:t>Kuchi</a:t>
            </a:r>
            <a:r>
              <a:rPr lang="en-US" sz="1400" b="0" dirty="0">
                <a:solidFill>
                  <a:srgbClr val="FFFFFF"/>
                </a:solidFill>
                <a:latin typeface="苹方-简"/>
              </a:rPr>
              <a:t>) implemented design patterns to enhance code maintainability and scalability, ensuring that the web crawler's architecture could accommodate future feature expansions and performance optimizations without significant refactoring.</a:t>
            </a:r>
            <a:endParaRPr lang="en-US" sz="1100" dirty="0"/>
          </a:p>
        </p:txBody>
      </p:sp>
      <p:sp>
        <p:nvSpPr>
          <p:cNvPr id="22" name="TextBox 22"/>
          <p:cNvSpPr txBox="1"/>
          <p:nvPr/>
        </p:nvSpPr>
        <p:spPr>
          <a:xfrm>
            <a:off x="7200900" y="3962400"/>
            <a:ext cx="2082800" cy="2120900"/>
          </a:xfrm>
          <a:prstGeom prst="rect">
            <a:avLst/>
          </a:prstGeom>
          <a:solidFill>
            <a:srgbClr val="000000">
              <a:alpha val="0"/>
            </a:srgbClr>
          </a:solidFill>
        </p:spPr>
        <p:txBody>
          <a:bodyPr lIns="0" tIns="0" rIns="0" bIns="0" rtlCol="0" anchor="ctr"/>
          <a:lstStyle/>
          <a:p>
            <a:pPr indent="0" algn="l">
              <a:lnSpc>
                <a:spcPct val="100000"/>
              </a:lnSpc>
              <a:defRPr/>
            </a:pPr>
            <a:r>
              <a:rPr lang="en-US" sz="1400" b="0" dirty="0">
                <a:solidFill>
                  <a:srgbClr val="E05BB5"/>
                </a:solidFill>
                <a:latin typeface="苹方-简"/>
              </a:rPr>
              <a:t>The Quality Assurance Tester (</a:t>
            </a:r>
            <a:r>
              <a:rPr lang="en-US" sz="1400" b="1" dirty="0">
                <a:solidFill>
                  <a:srgbClr val="E05BB5"/>
                </a:solidFill>
                <a:latin typeface="苹方-简"/>
              </a:rPr>
              <a:t>Rida Hameed Syeda</a:t>
            </a:r>
            <a:r>
              <a:rPr lang="en-US" sz="1400" b="0" dirty="0">
                <a:solidFill>
                  <a:srgbClr val="E05BB5"/>
                </a:solidFill>
                <a:latin typeface="苹方-简"/>
              </a:rPr>
              <a:t>)  employed automated testing frameworks to streamline the testing process, allowing for continuous integration and delivery, which significantly reduced the time to identify and resolve issues before deployment.</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 r="1000"/>
          <a:stretch>
            <a:fillRect/>
          </a:stretch>
        </p:blipFill>
        <p:spPr>
          <a:xfrm>
            <a:off x="0" y="0"/>
            <a:ext cx="10388600" cy="5854700"/>
          </a:xfrm>
          <a:prstGeom prst="rect">
            <a:avLst/>
          </a:prstGeom>
        </p:spPr>
      </p:pic>
      <p:sp>
        <p:nvSpPr>
          <p:cNvPr id="3" name="AutoShape 3"/>
          <p:cNvSpPr/>
          <p:nvPr/>
        </p:nvSpPr>
        <p:spPr>
          <a:xfrm>
            <a:off x="0" y="0"/>
            <a:ext cx="10388600" cy="5854700"/>
          </a:xfrm>
          <a:prstGeom prst="rect">
            <a:avLst/>
          </a:prstGeom>
          <a:solidFill>
            <a:srgbClr val="000000">
              <a:alpha val="0"/>
            </a:srgbClr>
          </a:solidFill>
        </p:spPr>
        <p:txBody>
          <a:bodyPr/>
          <a:lstStyle/>
          <a:p>
            <a:endParaRPr lang="en-IN"/>
          </a:p>
        </p:txBody>
      </p:sp>
      <p:pic>
        <p:nvPicPr>
          <p:cNvPr id="4" name="Picture 4"/>
          <p:cNvPicPr>
            <a:picLocks noChangeAspect="1"/>
          </p:cNvPicPr>
          <p:nvPr/>
        </p:nvPicPr>
        <p:blipFill>
          <a:blip r:embed="rId3"/>
          <a:srcRect l="1000" r="1000"/>
          <a:stretch>
            <a:fillRect/>
          </a:stretch>
        </p:blipFill>
        <p:spPr>
          <a:xfrm>
            <a:off x="0" y="0"/>
            <a:ext cx="10388600" cy="5854700"/>
          </a:xfrm>
          <a:prstGeom prst="rect">
            <a:avLst/>
          </a:prstGeom>
        </p:spPr>
      </p:pic>
      <p:sp>
        <p:nvSpPr>
          <p:cNvPr id="5" name="AutoShape 5"/>
          <p:cNvSpPr/>
          <p:nvPr/>
        </p:nvSpPr>
        <p:spPr>
          <a:xfrm>
            <a:off x="762000" y="1778000"/>
            <a:ext cx="8864600" cy="266700"/>
          </a:xfrm>
          <a:prstGeom prst="rect">
            <a:avLst/>
          </a:prstGeom>
          <a:solidFill>
            <a:srgbClr val="000000">
              <a:alpha val="0"/>
            </a:srgbClr>
          </a:solidFill>
        </p:spPr>
        <p:txBody>
          <a:bodyPr/>
          <a:lstStyle/>
          <a:p>
            <a:endParaRPr lang="en-IN"/>
          </a:p>
        </p:txBody>
      </p:sp>
      <p:sp>
        <p:nvSpPr>
          <p:cNvPr id="6" name="AutoShape 6"/>
          <p:cNvSpPr/>
          <p:nvPr/>
        </p:nvSpPr>
        <p:spPr>
          <a:xfrm>
            <a:off x="0" y="0"/>
            <a:ext cx="10388600" cy="5854700"/>
          </a:xfrm>
          <a:prstGeom prst="rect">
            <a:avLst/>
          </a:prstGeom>
          <a:solidFill>
            <a:srgbClr val="000000">
              <a:alpha val="0"/>
            </a:srgbClr>
          </a:solidFill>
        </p:spPr>
        <p:txBody>
          <a:bodyPr/>
          <a:lstStyle/>
          <a:p>
            <a:endParaRPr lang="en-IN"/>
          </a:p>
        </p:txBody>
      </p:sp>
      <p:sp>
        <p:nvSpPr>
          <p:cNvPr id="7" name="AutoShape 7"/>
          <p:cNvSpPr/>
          <p:nvPr/>
        </p:nvSpPr>
        <p:spPr>
          <a:xfrm>
            <a:off x="3632200" y="4584700"/>
            <a:ext cx="3111500" cy="0"/>
          </a:xfrm>
          <a:prstGeom prst="rect">
            <a:avLst/>
          </a:prstGeom>
          <a:solidFill>
            <a:srgbClr val="000000"/>
          </a:solidFill>
        </p:spPr>
        <p:txBody>
          <a:bodyPr/>
          <a:lstStyle/>
          <a:p>
            <a:endParaRPr lang="en-IN"/>
          </a:p>
        </p:txBody>
      </p:sp>
      <p:sp>
        <p:nvSpPr>
          <p:cNvPr id="8" name="TextBox 8"/>
          <p:cNvSpPr txBox="1"/>
          <p:nvPr/>
        </p:nvSpPr>
        <p:spPr>
          <a:xfrm>
            <a:off x="762000" y="2654300"/>
            <a:ext cx="8864600" cy="419100"/>
          </a:xfrm>
          <a:prstGeom prst="rect">
            <a:avLst/>
          </a:prstGeom>
          <a:solidFill>
            <a:srgbClr val="000000">
              <a:alpha val="0"/>
            </a:srgbClr>
          </a:solidFill>
        </p:spPr>
        <p:txBody>
          <a:bodyPr lIns="0" tIns="0" rIns="0" bIns="0" rtlCol="0" anchor="ctr"/>
          <a:lstStyle/>
          <a:p>
            <a:pPr indent="0" algn="ctr">
              <a:lnSpc>
                <a:spcPct val="100000"/>
              </a:lnSpc>
              <a:defRPr/>
            </a:pPr>
            <a:r>
              <a:rPr lang="en-US" sz="2800" b="1" dirty="0">
                <a:solidFill>
                  <a:srgbClr val="000000"/>
                </a:solidFill>
                <a:latin typeface="苹方-简"/>
              </a:rPr>
              <a:t>Project Goals and Objectives</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 r="1000"/>
          <a:stretch>
            <a:fillRect/>
          </a:stretch>
        </p:blipFill>
        <p:spPr>
          <a:xfrm>
            <a:off x="0" y="0"/>
            <a:ext cx="10388600" cy="5854700"/>
          </a:xfrm>
          <a:prstGeom prst="rect">
            <a:avLst/>
          </a:prstGeom>
        </p:spPr>
      </p:pic>
      <p:sp>
        <p:nvSpPr>
          <p:cNvPr id="3" name="AutoShape 3"/>
          <p:cNvSpPr/>
          <p:nvPr/>
        </p:nvSpPr>
        <p:spPr>
          <a:xfrm>
            <a:off x="0" y="0"/>
            <a:ext cx="10388600" cy="5854700"/>
          </a:xfrm>
          <a:prstGeom prst="rect">
            <a:avLst/>
          </a:prstGeom>
          <a:solidFill>
            <a:srgbClr val="000000">
              <a:alpha val="0"/>
            </a:srgbClr>
          </a:solidFill>
        </p:spPr>
        <p:txBody>
          <a:bodyPr/>
          <a:lstStyle/>
          <a:p>
            <a:endParaRPr lang="en-IN"/>
          </a:p>
        </p:txBody>
      </p:sp>
      <p:pic>
        <p:nvPicPr>
          <p:cNvPr id="4" name="Picture 4"/>
          <p:cNvPicPr>
            <a:picLocks noChangeAspect="1"/>
          </p:cNvPicPr>
          <p:nvPr/>
        </p:nvPicPr>
        <p:blipFill>
          <a:blip r:embed="rId3"/>
          <a:srcRect/>
          <a:stretch>
            <a:fillRect/>
          </a:stretch>
        </p:blipFill>
        <p:spPr>
          <a:xfrm>
            <a:off x="1016000" y="1016000"/>
            <a:ext cx="3810000" cy="3810000"/>
          </a:xfrm>
          <a:prstGeom prst="roundRect">
            <a:avLst>
              <a:gd name="adj" fmla="val 6000"/>
            </a:avLst>
          </a:prstGeom>
        </p:spPr>
      </p:pic>
      <p:sp>
        <p:nvSpPr>
          <p:cNvPr id="5" name="AutoShape 5"/>
          <p:cNvSpPr/>
          <p:nvPr/>
        </p:nvSpPr>
        <p:spPr>
          <a:xfrm>
            <a:off x="5461000" y="2120900"/>
            <a:ext cx="3810000" cy="1930400"/>
          </a:xfrm>
          <a:prstGeom prst="rect">
            <a:avLst/>
          </a:prstGeom>
          <a:solidFill>
            <a:srgbClr val="000000">
              <a:alpha val="0"/>
            </a:srgbClr>
          </a:solidFill>
        </p:spPr>
        <p:txBody>
          <a:bodyPr/>
          <a:lstStyle/>
          <a:p>
            <a:endParaRPr lang="en-IN"/>
          </a:p>
        </p:txBody>
      </p:sp>
      <p:sp>
        <p:nvSpPr>
          <p:cNvPr id="6" name="AutoShape 6"/>
          <p:cNvSpPr/>
          <p:nvPr/>
        </p:nvSpPr>
        <p:spPr>
          <a:xfrm>
            <a:off x="1016000" y="1016000"/>
            <a:ext cx="3810000" cy="3810000"/>
          </a:xfrm>
          <a:prstGeom prst="rect">
            <a:avLst/>
          </a:prstGeom>
          <a:solidFill>
            <a:srgbClr val="000000">
              <a:alpha val="0"/>
            </a:srgbClr>
          </a:solidFill>
        </p:spPr>
        <p:txBody>
          <a:bodyPr/>
          <a:lstStyle/>
          <a:p>
            <a:endParaRPr lang="en-IN"/>
          </a:p>
        </p:txBody>
      </p:sp>
      <p:sp>
        <p:nvSpPr>
          <p:cNvPr id="7" name="AutoShape 7"/>
          <p:cNvSpPr/>
          <p:nvPr/>
        </p:nvSpPr>
        <p:spPr>
          <a:xfrm>
            <a:off x="5461000" y="2095500"/>
            <a:ext cx="635000" cy="25400"/>
          </a:xfrm>
          <a:prstGeom prst="rect">
            <a:avLst/>
          </a:prstGeom>
          <a:solidFill>
            <a:srgbClr val="000000"/>
          </a:solidFill>
        </p:spPr>
        <p:txBody>
          <a:bodyPr/>
          <a:lstStyle/>
          <a:p>
            <a:endParaRPr lang="en-IN"/>
          </a:p>
        </p:txBody>
      </p:sp>
      <p:sp>
        <p:nvSpPr>
          <p:cNvPr id="8" name="TextBox 8"/>
          <p:cNvSpPr txBox="1"/>
          <p:nvPr/>
        </p:nvSpPr>
        <p:spPr>
          <a:xfrm>
            <a:off x="5461000" y="1016000"/>
            <a:ext cx="3810000" cy="850900"/>
          </a:xfrm>
          <a:prstGeom prst="rect">
            <a:avLst/>
          </a:prstGeom>
          <a:solidFill>
            <a:srgbClr val="000000">
              <a:alpha val="0"/>
            </a:srgbClr>
          </a:solidFill>
        </p:spPr>
        <p:txBody>
          <a:bodyPr lIns="0" tIns="0" rIns="0" bIns="0" rtlCol="0" anchor="ctr"/>
          <a:lstStyle/>
          <a:p>
            <a:pPr indent="0" algn="l">
              <a:lnSpc>
                <a:spcPct val="100000"/>
              </a:lnSpc>
              <a:defRPr/>
            </a:pPr>
            <a:r>
              <a:rPr lang="en-US" sz="2800" b="1">
                <a:solidFill>
                  <a:srgbClr val="000000"/>
                </a:solidFill>
                <a:latin typeface="苹方-简"/>
              </a:rPr>
              <a:t>Introduction to Multi-Threaded Web Crawling</a:t>
            </a:r>
            <a:endParaRPr lang="en-US" sz="1100"/>
          </a:p>
        </p:txBody>
      </p:sp>
      <p:sp>
        <p:nvSpPr>
          <p:cNvPr id="9" name="TextBox 9"/>
          <p:cNvSpPr txBox="1"/>
          <p:nvPr/>
        </p:nvSpPr>
        <p:spPr>
          <a:xfrm>
            <a:off x="5461000" y="2374900"/>
            <a:ext cx="3810000" cy="266700"/>
          </a:xfrm>
          <a:prstGeom prst="rect">
            <a:avLst/>
          </a:prstGeom>
          <a:solidFill>
            <a:srgbClr val="000000">
              <a:alpha val="0"/>
            </a:srgbClr>
          </a:solidFill>
        </p:spPr>
        <p:txBody>
          <a:bodyPr lIns="0" tIns="0" rIns="0" bIns="0" rtlCol="0" anchor="ctr"/>
          <a:lstStyle/>
          <a:p>
            <a:pPr indent="0" algn="l">
              <a:lnSpc>
                <a:spcPct val="100000"/>
              </a:lnSpc>
              <a:defRPr/>
            </a:pPr>
            <a:r>
              <a:rPr lang="en-US" sz="1800" b="1">
                <a:solidFill>
                  <a:srgbClr val="000000"/>
                </a:solidFill>
                <a:latin typeface="苹方-简"/>
              </a:rPr>
              <a:t>Thread Management Efficiency</a:t>
            </a:r>
            <a:endParaRPr lang="en-US" sz="1100"/>
          </a:p>
        </p:txBody>
      </p:sp>
      <p:sp>
        <p:nvSpPr>
          <p:cNvPr id="10" name="TextBox 10"/>
          <p:cNvSpPr txBox="1"/>
          <p:nvPr/>
        </p:nvSpPr>
        <p:spPr>
          <a:xfrm>
            <a:off x="5461000" y="2768600"/>
            <a:ext cx="3810000" cy="1270000"/>
          </a:xfrm>
          <a:prstGeom prst="rect">
            <a:avLst/>
          </a:prstGeom>
          <a:solidFill>
            <a:srgbClr val="000000">
              <a:alpha val="0"/>
            </a:srgbClr>
          </a:solidFill>
        </p:spPr>
        <p:txBody>
          <a:bodyPr lIns="0" tIns="0" rIns="0" bIns="0" rtlCol="0" anchor="ctr"/>
          <a:lstStyle/>
          <a:p>
            <a:pPr indent="0" algn="l">
              <a:lnSpc>
                <a:spcPct val="100000"/>
              </a:lnSpc>
              <a:defRPr/>
            </a:pPr>
            <a:r>
              <a:rPr lang="en-US" sz="1400" b="0" dirty="0">
                <a:solidFill>
                  <a:srgbClr val="000000"/>
                </a:solidFill>
                <a:latin typeface="苹方-简"/>
              </a:rPr>
              <a:t>The use of Java's </a:t>
            </a:r>
            <a:r>
              <a:rPr lang="en-US" sz="1400" b="0" dirty="0" err="1">
                <a:solidFill>
                  <a:srgbClr val="000000"/>
                </a:solidFill>
                <a:latin typeface="苹方-简"/>
              </a:rPr>
              <a:t>ExecutorService</a:t>
            </a:r>
            <a:r>
              <a:rPr lang="en-US" sz="1400" b="0" dirty="0">
                <a:solidFill>
                  <a:srgbClr val="000000"/>
                </a:solidFill>
                <a:latin typeface="苹方-简"/>
              </a:rPr>
              <a:t> allows for optimal thread management, enabling dynamic allocation and deallocation of threads based on workload, which enhances the crawler's ability to handle varying levels of web traffic and improves overall performance.</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 r="1000"/>
          <a:stretch>
            <a:fillRect/>
          </a:stretch>
        </p:blipFill>
        <p:spPr>
          <a:xfrm>
            <a:off x="0" y="0"/>
            <a:ext cx="10388600" cy="5854700"/>
          </a:xfrm>
          <a:prstGeom prst="rect">
            <a:avLst/>
          </a:prstGeom>
        </p:spPr>
      </p:pic>
      <p:sp>
        <p:nvSpPr>
          <p:cNvPr id="3" name="AutoShape 3"/>
          <p:cNvSpPr/>
          <p:nvPr/>
        </p:nvSpPr>
        <p:spPr>
          <a:xfrm>
            <a:off x="0" y="0"/>
            <a:ext cx="10388600" cy="5854700"/>
          </a:xfrm>
          <a:prstGeom prst="rect">
            <a:avLst/>
          </a:prstGeom>
          <a:solidFill>
            <a:srgbClr val="000000">
              <a:alpha val="0"/>
            </a:srgbClr>
          </a:solidFill>
        </p:spPr>
        <p:txBody>
          <a:bodyPr/>
          <a:lstStyle/>
          <a:p>
            <a:endParaRPr lang="en-IN"/>
          </a:p>
        </p:txBody>
      </p:sp>
      <p:pic>
        <p:nvPicPr>
          <p:cNvPr id="4" name="Picture 4"/>
          <p:cNvPicPr>
            <a:picLocks noChangeAspect="1"/>
          </p:cNvPicPr>
          <p:nvPr/>
        </p:nvPicPr>
        <p:blipFill>
          <a:blip r:embed="rId3"/>
          <a:srcRect/>
          <a:stretch>
            <a:fillRect/>
          </a:stretch>
        </p:blipFill>
        <p:spPr>
          <a:xfrm>
            <a:off x="1016000" y="1016000"/>
            <a:ext cx="3810000" cy="3810000"/>
          </a:xfrm>
          <a:prstGeom prst="roundRect">
            <a:avLst>
              <a:gd name="adj" fmla="val 6000"/>
            </a:avLst>
          </a:prstGeom>
        </p:spPr>
      </p:pic>
      <p:sp>
        <p:nvSpPr>
          <p:cNvPr id="5" name="AutoShape 5"/>
          <p:cNvSpPr/>
          <p:nvPr/>
        </p:nvSpPr>
        <p:spPr>
          <a:xfrm>
            <a:off x="5410200" y="1016000"/>
            <a:ext cx="3810000" cy="1435100"/>
          </a:xfrm>
          <a:prstGeom prst="rect">
            <a:avLst/>
          </a:prstGeom>
          <a:solidFill>
            <a:srgbClr val="000000">
              <a:alpha val="0"/>
            </a:srgbClr>
          </a:solidFill>
        </p:spPr>
        <p:txBody>
          <a:bodyPr/>
          <a:lstStyle/>
          <a:p>
            <a:endParaRPr lang="en-IN"/>
          </a:p>
        </p:txBody>
      </p:sp>
      <p:sp>
        <p:nvSpPr>
          <p:cNvPr id="6" name="AutoShape 6"/>
          <p:cNvSpPr/>
          <p:nvPr/>
        </p:nvSpPr>
        <p:spPr>
          <a:xfrm>
            <a:off x="1016000" y="1016000"/>
            <a:ext cx="3810000" cy="3810000"/>
          </a:xfrm>
          <a:prstGeom prst="rect">
            <a:avLst/>
          </a:prstGeom>
          <a:solidFill>
            <a:srgbClr val="000000">
              <a:alpha val="0"/>
            </a:srgbClr>
          </a:solidFill>
        </p:spPr>
        <p:txBody>
          <a:bodyPr/>
          <a:lstStyle/>
          <a:p>
            <a:endParaRPr lang="en-IN"/>
          </a:p>
        </p:txBody>
      </p:sp>
      <p:sp>
        <p:nvSpPr>
          <p:cNvPr id="7" name="AutoShape 7"/>
          <p:cNvSpPr/>
          <p:nvPr/>
        </p:nvSpPr>
        <p:spPr>
          <a:xfrm>
            <a:off x="5410200" y="3784600"/>
            <a:ext cx="635000" cy="25400"/>
          </a:xfrm>
          <a:prstGeom prst="rect">
            <a:avLst/>
          </a:prstGeom>
          <a:solidFill>
            <a:srgbClr val="000000"/>
          </a:solidFill>
        </p:spPr>
        <p:txBody>
          <a:bodyPr/>
          <a:lstStyle/>
          <a:p>
            <a:endParaRPr lang="en-IN"/>
          </a:p>
        </p:txBody>
      </p:sp>
      <p:sp>
        <p:nvSpPr>
          <p:cNvPr id="8" name="TextBox 8"/>
          <p:cNvSpPr txBox="1"/>
          <p:nvPr/>
        </p:nvSpPr>
        <p:spPr>
          <a:xfrm>
            <a:off x="5410200" y="2705100"/>
            <a:ext cx="3810000" cy="850900"/>
          </a:xfrm>
          <a:prstGeom prst="rect">
            <a:avLst/>
          </a:prstGeom>
          <a:solidFill>
            <a:srgbClr val="000000">
              <a:alpha val="0"/>
            </a:srgbClr>
          </a:solidFill>
        </p:spPr>
        <p:txBody>
          <a:bodyPr lIns="0" tIns="0" rIns="0" bIns="0" rtlCol="0" anchor="ctr"/>
          <a:lstStyle/>
          <a:p>
            <a:pPr indent="0" algn="l">
              <a:lnSpc>
                <a:spcPct val="100000"/>
              </a:lnSpc>
              <a:defRPr/>
            </a:pPr>
            <a:r>
              <a:rPr lang="en-US" sz="2800" b="1">
                <a:solidFill>
                  <a:srgbClr val="000000"/>
                </a:solidFill>
                <a:latin typeface="苹方-简"/>
              </a:rPr>
              <a:t>Efficiency, Reliability, and Scalability</a:t>
            </a:r>
            <a:endParaRPr lang="en-US" sz="1100"/>
          </a:p>
        </p:txBody>
      </p:sp>
      <p:sp>
        <p:nvSpPr>
          <p:cNvPr id="9" name="TextBox 9"/>
          <p:cNvSpPr txBox="1"/>
          <p:nvPr/>
        </p:nvSpPr>
        <p:spPr>
          <a:xfrm>
            <a:off x="5410200" y="1016000"/>
            <a:ext cx="3810000" cy="241300"/>
          </a:xfrm>
          <a:prstGeom prst="rect">
            <a:avLst/>
          </a:prstGeom>
          <a:solidFill>
            <a:srgbClr val="000000">
              <a:alpha val="0"/>
            </a:srgbClr>
          </a:solidFill>
        </p:spPr>
        <p:txBody>
          <a:bodyPr lIns="0" tIns="0" rIns="0" bIns="0" rtlCol="0" anchor="ctr"/>
          <a:lstStyle/>
          <a:p>
            <a:pPr indent="0" algn="l">
              <a:lnSpc>
                <a:spcPct val="100000"/>
              </a:lnSpc>
              <a:defRPr/>
            </a:pPr>
            <a:r>
              <a:rPr lang="en-US" sz="1600" b="1" dirty="0">
                <a:solidFill>
                  <a:srgbClr val="000000"/>
                </a:solidFill>
                <a:latin typeface="苹方-简"/>
              </a:rPr>
              <a:t>Dynamic Thread Allocation</a:t>
            </a:r>
            <a:endParaRPr lang="en-US" sz="1100" dirty="0"/>
          </a:p>
        </p:txBody>
      </p:sp>
      <p:sp>
        <p:nvSpPr>
          <p:cNvPr id="10" name="TextBox 10"/>
          <p:cNvSpPr txBox="1"/>
          <p:nvPr/>
        </p:nvSpPr>
        <p:spPr>
          <a:xfrm>
            <a:off x="5410200" y="1384300"/>
            <a:ext cx="3810000" cy="1054100"/>
          </a:xfrm>
          <a:prstGeom prst="rect">
            <a:avLst/>
          </a:prstGeom>
          <a:solidFill>
            <a:srgbClr val="000000">
              <a:alpha val="0"/>
            </a:srgbClr>
          </a:solidFill>
        </p:spPr>
        <p:txBody>
          <a:bodyPr lIns="0" tIns="0" rIns="0" bIns="0" rtlCol="0" anchor="ctr"/>
          <a:lstStyle/>
          <a:p>
            <a:pPr indent="0" algn="l">
              <a:lnSpc>
                <a:spcPct val="100000"/>
              </a:lnSpc>
              <a:defRPr/>
            </a:pPr>
            <a:r>
              <a:rPr lang="en-US" sz="1400" b="0" dirty="0">
                <a:solidFill>
                  <a:srgbClr val="000000"/>
                </a:solidFill>
                <a:latin typeface="苹方-简"/>
              </a:rPr>
              <a:t>The multi-threaded web crawler utilizes Java's </a:t>
            </a:r>
            <a:r>
              <a:rPr lang="en-US" sz="1400" b="0" dirty="0" err="1">
                <a:solidFill>
                  <a:srgbClr val="000000"/>
                </a:solidFill>
                <a:latin typeface="苹方-简"/>
              </a:rPr>
              <a:t>ExecutorService</a:t>
            </a:r>
            <a:r>
              <a:rPr lang="en-US" sz="1400" b="0" dirty="0">
                <a:solidFill>
                  <a:srgbClr val="000000"/>
                </a:solidFill>
                <a:latin typeface="苹方-简"/>
              </a:rPr>
              <a:t> to dynamically allocate threads based on real-time workload, optimizing resource usage and enhancing the crawler's responsiveness to varying web traffic conditions.</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0" r="10000"/>
          <a:stretch>
            <a:fillRect/>
          </a:stretch>
        </p:blipFill>
        <p:spPr>
          <a:xfrm>
            <a:off x="0" y="0"/>
            <a:ext cx="10388600" cy="7213600"/>
          </a:xfrm>
          <a:prstGeom prst="rect">
            <a:avLst/>
          </a:prstGeom>
        </p:spPr>
      </p:pic>
      <p:sp>
        <p:nvSpPr>
          <p:cNvPr id="3" name="AutoShape 3"/>
          <p:cNvSpPr/>
          <p:nvPr/>
        </p:nvSpPr>
        <p:spPr>
          <a:xfrm>
            <a:off x="0" y="0"/>
            <a:ext cx="10388600" cy="7213600"/>
          </a:xfrm>
          <a:prstGeom prst="rect">
            <a:avLst/>
          </a:prstGeom>
          <a:solidFill>
            <a:srgbClr val="FFFFFF"/>
          </a:solidFill>
        </p:spPr>
        <p:txBody>
          <a:bodyPr/>
          <a:lstStyle/>
          <a:p>
            <a:endParaRPr lang="en-IN"/>
          </a:p>
        </p:txBody>
      </p:sp>
      <p:pic>
        <p:nvPicPr>
          <p:cNvPr id="4" name="Picture 4"/>
          <p:cNvPicPr>
            <a:picLocks noChangeAspect="1"/>
          </p:cNvPicPr>
          <p:nvPr/>
        </p:nvPicPr>
        <p:blipFill>
          <a:blip r:embed="rId3"/>
          <a:srcRect l="27000" r="27000"/>
          <a:stretch>
            <a:fillRect/>
          </a:stretch>
        </p:blipFill>
        <p:spPr>
          <a:xfrm>
            <a:off x="0" y="0"/>
            <a:ext cx="3454400" cy="7213600"/>
          </a:xfrm>
          <a:prstGeom prst="rect">
            <a:avLst/>
          </a:prstGeom>
        </p:spPr>
      </p:pic>
      <p:sp>
        <p:nvSpPr>
          <p:cNvPr id="5" name="AutoShape 5"/>
          <p:cNvSpPr/>
          <p:nvPr/>
        </p:nvSpPr>
        <p:spPr>
          <a:xfrm>
            <a:off x="4064000" y="1409700"/>
            <a:ext cx="5829300" cy="1536700"/>
          </a:xfrm>
          <a:prstGeom prst="roundRect">
            <a:avLst>
              <a:gd name="adj" fmla="val 13223"/>
            </a:avLst>
          </a:prstGeom>
          <a:solidFill>
            <a:srgbClr val="FBEFF0"/>
          </a:solidFill>
        </p:spPr>
        <p:txBody>
          <a:bodyPr/>
          <a:lstStyle/>
          <a:p>
            <a:endParaRPr lang="en-IN"/>
          </a:p>
        </p:txBody>
      </p:sp>
      <p:sp>
        <p:nvSpPr>
          <p:cNvPr id="6" name="AutoShape 6"/>
          <p:cNvSpPr/>
          <p:nvPr/>
        </p:nvSpPr>
        <p:spPr>
          <a:xfrm>
            <a:off x="4064000" y="3149600"/>
            <a:ext cx="5829300" cy="1536700"/>
          </a:xfrm>
          <a:prstGeom prst="roundRect">
            <a:avLst>
              <a:gd name="adj" fmla="val 13223"/>
            </a:avLst>
          </a:prstGeom>
          <a:solidFill>
            <a:srgbClr val="FBEFF0"/>
          </a:solidFill>
        </p:spPr>
        <p:txBody>
          <a:bodyPr/>
          <a:lstStyle/>
          <a:p>
            <a:endParaRPr lang="en-IN"/>
          </a:p>
        </p:txBody>
      </p:sp>
      <p:sp>
        <p:nvSpPr>
          <p:cNvPr id="7" name="AutoShape 7"/>
          <p:cNvSpPr/>
          <p:nvPr/>
        </p:nvSpPr>
        <p:spPr>
          <a:xfrm>
            <a:off x="4064000" y="4902200"/>
            <a:ext cx="5829300" cy="1536700"/>
          </a:xfrm>
          <a:prstGeom prst="roundRect">
            <a:avLst>
              <a:gd name="adj" fmla="val 13223"/>
            </a:avLst>
          </a:prstGeom>
          <a:solidFill>
            <a:srgbClr val="FBEFF0"/>
          </a:solidFill>
        </p:spPr>
        <p:txBody>
          <a:bodyPr/>
          <a:lstStyle/>
          <a:p>
            <a:endParaRPr lang="en-IN"/>
          </a:p>
        </p:txBody>
      </p:sp>
      <p:sp>
        <p:nvSpPr>
          <p:cNvPr id="8" name="AutoShape 8"/>
          <p:cNvSpPr/>
          <p:nvPr/>
        </p:nvSpPr>
        <p:spPr>
          <a:xfrm>
            <a:off x="0" y="0"/>
            <a:ext cx="3454400" cy="7213600"/>
          </a:xfrm>
          <a:prstGeom prst="rect">
            <a:avLst/>
          </a:prstGeom>
          <a:solidFill>
            <a:srgbClr val="000000">
              <a:alpha val="0"/>
            </a:srgbClr>
          </a:solidFill>
        </p:spPr>
        <p:txBody>
          <a:bodyPr/>
          <a:lstStyle/>
          <a:p>
            <a:endParaRPr lang="en-IN"/>
          </a:p>
        </p:txBody>
      </p:sp>
      <p:sp>
        <p:nvSpPr>
          <p:cNvPr id="9" name="AutoShape 9"/>
          <p:cNvSpPr/>
          <p:nvPr/>
        </p:nvSpPr>
        <p:spPr>
          <a:xfrm>
            <a:off x="4064000" y="1562100"/>
            <a:ext cx="0" cy="1219200"/>
          </a:xfrm>
          <a:prstGeom prst="rect">
            <a:avLst/>
          </a:prstGeom>
          <a:solidFill>
            <a:srgbClr val="FFFFFF"/>
          </a:solidFill>
        </p:spPr>
        <p:txBody>
          <a:bodyPr/>
          <a:lstStyle/>
          <a:p>
            <a:endParaRPr lang="en-IN"/>
          </a:p>
        </p:txBody>
      </p:sp>
      <p:sp>
        <p:nvSpPr>
          <p:cNvPr id="10" name="AutoShape 10"/>
          <p:cNvSpPr/>
          <p:nvPr/>
        </p:nvSpPr>
        <p:spPr>
          <a:xfrm>
            <a:off x="4064000" y="3302000"/>
            <a:ext cx="0" cy="1219200"/>
          </a:xfrm>
          <a:prstGeom prst="rect">
            <a:avLst/>
          </a:prstGeom>
          <a:solidFill>
            <a:srgbClr val="FFFFFF"/>
          </a:solidFill>
        </p:spPr>
        <p:txBody>
          <a:bodyPr/>
          <a:lstStyle/>
          <a:p>
            <a:endParaRPr lang="en-IN"/>
          </a:p>
        </p:txBody>
      </p:sp>
      <p:sp>
        <p:nvSpPr>
          <p:cNvPr id="11" name="AutoShape 11"/>
          <p:cNvSpPr/>
          <p:nvPr/>
        </p:nvSpPr>
        <p:spPr>
          <a:xfrm>
            <a:off x="4064000" y="5054600"/>
            <a:ext cx="0" cy="1219200"/>
          </a:xfrm>
          <a:prstGeom prst="rect">
            <a:avLst/>
          </a:prstGeom>
          <a:solidFill>
            <a:srgbClr val="FFFFFF"/>
          </a:solidFill>
        </p:spPr>
        <p:txBody>
          <a:bodyPr/>
          <a:lstStyle/>
          <a:p>
            <a:endParaRPr lang="en-IN"/>
          </a:p>
        </p:txBody>
      </p:sp>
      <p:sp>
        <p:nvSpPr>
          <p:cNvPr id="12" name="AutoShape 12"/>
          <p:cNvSpPr/>
          <p:nvPr/>
        </p:nvSpPr>
        <p:spPr>
          <a:xfrm>
            <a:off x="0" y="0"/>
            <a:ext cx="0" cy="0"/>
          </a:xfrm>
          <a:prstGeom prst="rect">
            <a:avLst/>
          </a:prstGeom>
          <a:solidFill>
            <a:srgbClr val="000000">
              <a:alpha val="0"/>
            </a:srgbClr>
          </a:solidFill>
        </p:spPr>
        <p:txBody>
          <a:bodyPr/>
          <a:lstStyle/>
          <a:p>
            <a:endParaRPr lang="en-IN"/>
          </a:p>
        </p:txBody>
      </p:sp>
      <p:sp>
        <p:nvSpPr>
          <p:cNvPr id="13" name="TextBox 13"/>
          <p:cNvSpPr txBox="1"/>
          <p:nvPr/>
        </p:nvSpPr>
        <p:spPr>
          <a:xfrm>
            <a:off x="4064000" y="457200"/>
            <a:ext cx="5829300" cy="495300"/>
          </a:xfrm>
          <a:prstGeom prst="rect">
            <a:avLst/>
          </a:prstGeom>
          <a:solidFill>
            <a:srgbClr val="000000">
              <a:alpha val="0"/>
            </a:srgbClr>
          </a:solidFill>
        </p:spPr>
        <p:txBody>
          <a:bodyPr lIns="0" tIns="0" rIns="0" bIns="0" rtlCol="0" anchor="ctr"/>
          <a:lstStyle/>
          <a:p>
            <a:pPr indent="0" algn="l">
              <a:lnSpc>
                <a:spcPct val="100000"/>
              </a:lnSpc>
              <a:defRPr/>
            </a:pPr>
            <a:r>
              <a:rPr lang="en-US" sz="2800" b="1">
                <a:solidFill>
                  <a:srgbClr val="000000"/>
                </a:solidFill>
                <a:latin typeface="苹方-简"/>
              </a:rPr>
              <a:t>Project Scope and Features</a:t>
            </a:r>
            <a:endParaRPr lang="en-US" sz="1100"/>
          </a:p>
        </p:txBody>
      </p:sp>
      <p:sp>
        <p:nvSpPr>
          <p:cNvPr id="14" name="TextBox 14"/>
          <p:cNvSpPr txBox="1"/>
          <p:nvPr/>
        </p:nvSpPr>
        <p:spPr>
          <a:xfrm>
            <a:off x="4267200" y="1612900"/>
            <a:ext cx="5397500" cy="266700"/>
          </a:xfrm>
          <a:prstGeom prst="rect">
            <a:avLst/>
          </a:prstGeom>
          <a:solidFill>
            <a:srgbClr val="000000">
              <a:alpha val="0"/>
            </a:srgbClr>
          </a:solidFill>
        </p:spPr>
        <p:txBody>
          <a:bodyPr lIns="0" tIns="0" rIns="0" bIns="0" rtlCol="0" anchor="ctr"/>
          <a:lstStyle/>
          <a:p>
            <a:pPr indent="0" algn="l">
              <a:lnSpc>
                <a:spcPct val="100000"/>
              </a:lnSpc>
              <a:defRPr/>
            </a:pPr>
            <a:r>
              <a:rPr lang="en-US" sz="1800" b="1">
                <a:solidFill>
                  <a:srgbClr val="000000"/>
                </a:solidFill>
                <a:latin typeface="苹方-简"/>
              </a:rPr>
              <a:t>Enhanced Crawling Efficiency</a:t>
            </a:r>
            <a:endParaRPr lang="en-US" sz="1100"/>
          </a:p>
        </p:txBody>
      </p:sp>
      <p:sp>
        <p:nvSpPr>
          <p:cNvPr id="15" name="TextBox 15"/>
          <p:cNvSpPr txBox="1"/>
          <p:nvPr/>
        </p:nvSpPr>
        <p:spPr>
          <a:xfrm>
            <a:off x="4267200" y="3365500"/>
            <a:ext cx="5397500" cy="266700"/>
          </a:xfrm>
          <a:prstGeom prst="rect">
            <a:avLst/>
          </a:prstGeom>
          <a:solidFill>
            <a:srgbClr val="000000">
              <a:alpha val="0"/>
            </a:srgbClr>
          </a:solidFill>
        </p:spPr>
        <p:txBody>
          <a:bodyPr lIns="0" tIns="0" rIns="0" bIns="0" rtlCol="0" anchor="ctr"/>
          <a:lstStyle/>
          <a:p>
            <a:pPr indent="0" algn="l">
              <a:lnSpc>
                <a:spcPct val="100000"/>
              </a:lnSpc>
              <a:defRPr/>
            </a:pPr>
            <a:r>
              <a:rPr lang="en-US" sz="1800" b="1">
                <a:solidFill>
                  <a:srgbClr val="000000"/>
                </a:solidFill>
                <a:latin typeface="苹方-简"/>
              </a:rPr>
              <a:t>Robust URL Management</a:t>
            </a:r>
            <a:endParaRPr lang="en-US" sz="1100"/>
          </a:p>
        </p:txBody>
      </p:sp>
      <p:sp>
        <p:nvSpPr>
          <p:cNvPr id="16" name="TextBox 16"/>
          <p:cNvSpPr txBox="1"/>
          <p:nvPr/>
        </p:nvSpPr>
        <p:spPr>
          <a:xfrm>
            <a:off x="4267200" y="5118100"/>
            <a:ext cx="5397500" cy="266700"/>
          </a:xfrm>
          <a:prstGeom prst="rect">
            <a:avLst/>
          </a:prstGeom>
          <a:solidFill>
            <a:srgbClr val="000000">
              <a:alpha val="0"/>
            </a:srgbClr>
          </a:solidFill>
        </p:spPr>
        <p:txBody>
          <a:bodyPr lIns="0" tIns="0" rIns="0" bIns="0" rtlCol="0" anchor="ctr"/>
          <a:lstStyle/>
          <a:p>
            <a:pPr indent="0" algn="l">
              <a:lnSpc>
                <a:spcPct val="100000"/>
              </a:lnSpc>
              <a:defRPr/>
            </a:pPr>
            <a:r>
              <a:rPr lang="en-US" sz="1800" b="1">
                <a:solidFill>
                  <a:srgbClr val="000000"/>
                </a:solidFill>
                <a:latin typeface="苹方-简"/>
              </a:rPr>
              <a:t>Customizable Crawl Depth</a:t>
            </a:r>
            <a:endParaRPr lang="en-US" sz="1100"/>
          </a:p>
        </p:txBody>
      </p:sp>
      <p:sp>
        <p:nvSpPr>
          <p:cNvPr id="17" name="TextBox 17"/>
          <p:cNvSpPr txBox="1"/>
          <p:nvPr/>
        </p:nvSpPr>
        <p:spPr>
          <a:xfrm>
            <a:off x="4267200" y="1993900"/>
            <a:ext cx="5397500" cy="736600"/>
          </a:xfrm>
          <a:prstGeom prst="rect">
            <a:avLst/>
          </a:prstGeom>
          <a:solidFill>
            <a:srgbClr val="000000">
              <a:alpha val="0"/>
            </a:srgbClr>
          </a:solidFill>
        </p:spPr>
        <p:txBody>
          <a:bodyPr lIns="0" tIns="0" rIns="0" bIns="0" rtlCol="0" anchor="ctr"/>
          <a:lstStyle/>
          <a:p>
            <a:pPr indent="0" algn="l">
              <a:lnSpc>
                <a:spcPct val="100000"/>
              </a:lnSpc>
              <a:defRPr/>
            </a:pPr>
            <a:r>
              <a:rPr lang="en-US" sz="1400" b="0">
                <a:solidFill>
                  <a:srgbClr val="000000">
                    <a:alpha val="87843"/>
                  </a:srgbClr>
                </a:solidFill>
                <a:latin typeface="苹方-简"/>
              </a:rPr>
              <a:t>The multi-threaded architecture allows simultaneous data extraction from multiple web pages, significantly reducing the overall time required for large-scale web crawling tasks.</a:t>
            </a:r>
            <a:endParaRPr lang="en-US" sz="1100"/>
          </a:p>
        </p:txBody>
      </p:sp>
      <p:sp>
        <p:nvSpPr>
          <p:cNvPr id="18" name="TextBox 18"/>
          <p:cNvSpPr txBox="1"/>
          <p:nvPr/>
        </p:nvSpPr>
        <p:spPr>
          <a:xfrm>
            <a:off x="4267200" y="3746500"/>
            <a:ext cx="5397500" cy="736600"/>
          </a:xfrm>
          <a:prstGeom prst="rect">
            <a:avLst/>
          </a:prstGeom>
          <a:solidFill>
            <a:srgbClr val="000000">
              <a:alpha val="0"/>
            </a:srgbClr>
          </a:solidFill>
        </p:spPr>
        <p:txBody>
          <a:bodyPr lIns="0" tIns="0" rIns="0" bIns="0" rtlCol="0" anchor="ctr"/>
          <a:lstStyle/>
          <a:p>
            <a:pPr indent="0" algn="l">
              <a:lnSpc>
                <a:spcPct val="100000"/>
              </a:lnSpc>
              <a:defRPr/>
            </a:pPr>
            <a:r>
              <a:rPr lang="en-US" sz="1400" b="0">
                <a:solidFill>
                  <a:srgbClr val="000000">
                    <a:alpha val="87843"/>
                  </a:srgbClr>
                </a:solidFill>
                <a:latin typeface="苹方-简"/>
              </a:rPr>
              <a:t>The integrated URL tracking system ensures that each URL is processed only once, preventing redundancy and allowing for efficient recovery from interruptions during the crawling process.</a:t>
            </a:r>
            <a:endParaRPr lang="en-US" sz="1100"/>
          </a:p>
        </p:txBody>
      </p:sp>
      <p:sp>
        <p:nvSpPr>
          <p:cNvPr id="19" name="TextBox 19"/>
          <p:cNvSpPr txBox="1"/>
          <p:nvPr/>
        </p:nvSpPr>
        <p:spPr>
          <a:xfrm>
            <a:off x="4267200" y="5486400"/>
            <a:ext cx="5397500" cy="736600"/>
          </a:xfrm>
          <a:prstGeom prst="rect">
            <a:avLst/>
          </a:prstGeom>
          <a:solidFill>
            <a:srgbClr val="000000">
              <a:alpha val="0"/>
            </a:srgbClr>
          </a:solidFill>
        </p:spPr>
        <p:txBody>
          <a:bodyPr lIns="0" tIns="0" rIns="0" bIns="0" rtlCol="0" anchor="ctr"/>
          <a:lstStyle/>
          <a:p>
            <a:pPr indent="0" algn="l">
              <a:lnSpc>
                <a:spcPct val="100000"/>
              </a:lnSpc>
              <a:defRPr/>
            </a:pPr>
            <a:r>
              <a:rPr lang="en-US" sz="1400" b="0">
                <a:solidFill>
                  <a:srgbClr val="000000">
                    <a:alpha val="87843"/>
                  </a:srgbClr>
                </a:solidFill>
                <a:latin typeface="苹方-简"/>
              </a:rPr>
              <a:t>Users can define the depth of the crawl, enabling targeted data extraction and optimizing resource allocation based on specific information needs within a website's structure.</a:t>
            </a:r>
            <a:endParaRPr lang="en-US"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 r="1000"/>
          <a:stretch>
            <a:fillRect/>
          </a:stretch>
        </p:blipFill>
        <p:spPr>
          <a:xfrm>
            <a:off x="0" y="0"/>
            <a:ext cx="10388600" cy="5854700"/>
          </a:xfrm>
          <a:prstGeom prst="rect">
            <a:avLst/>
          </a:prstGeom>
        </p:spPr>
      </p:pic>
      <p:sp>
        <p:nvSpPr>
          <p:cNvPr id="3" name="AutoShape 3"/>
          <p:cNvSpPr/>
          <p:nvPr/>
        </p:nvSpPr>
        <p:spPr>
          <a:xfrm>
            <a:off x="0" y="0"/>
            <a:ext cx="10388600" cy="5854700"/>
          </a:xfrm>
          <a:prstGeom prst="rect">
            <a:avLst/>
          </a:prstGeom>
          <a:solidFill>
            <a:srgbClr val="000000">
              <a:alpha val="0"/>
            </a:srgbClr>
          </a:solidFill>
        </p:spPr>
        <p:txBody>
          <a:bodyPr/>
          <a:lstStyle/>
          <a:p>
            <a:endParaRPr lang="en-IN"/>
          </a:p>
        </p:txBody>
      </p:sp>
      <p:pic>
        <p:nvPicPr>
          <p:cNvPr id="4" name="Picture 4"/>
          <p:cNvPicPr>
            <a:picLocks noChangeAspect="1"/>
          </p:cNvPicPr>
          <p:nvPr/>
        </p:nvPicPr>
        <p:blipFill>
          <a:blip r:embed="rId2"/>
          <a:srcRect l="1000" r="1000"/>
          <a:stretch>
            <a:fillRect/>
          </a:stretch>
        </p:blipFill>
        <p:spPr>
          <a:xfrm>
            <a:off x="0" y="0"/>
            <a:ext cx="10388600" cy="5854700"/>
          </a:xfrm>
          <a:prstGeom prst="rect">
            <a:avLst/>
          </a:prstGeom>
        </p:spPr>
      </p:pic>
      <p:sp>
        <p:nvSpPr>
          <p:cNvPr id="5" name="AutoShape 5"/>
          <p:cNvSpPr/>
          <p:nvPr/>
        </p:nvSpPr>
        <p:spPr>
          <a:xfrm>
            <a:off x="762000" y="1778000"/>
            <a:ext cx="8864600" cy="266700"/>
          </a:xfrm>
          <a:prstGeom prst="rect">
            <a:avLst/>
          </a:prstGeom>
          <a:solidFill>
            <a:srgbClr val="000000">
              <a:alpha val="0"/>
            </a:srgbClr>
          </a:solidFill>
        </p:spPr>
        <p:txBody>
          <a:bodyPr/>
          <a:lstStyle/>
          <a:p>
            <a:endParaRPr lang="en-IN"/>
          </a:p>
        </p:txBody>
      </p:sp>
      <p:sp>
        <p:nvSpPr>
          <p:cNvPr id="6" name="AutoShape 6"/>
          <p:cNvSpPr/>
          <p:nvPr/>
        </p:nvSpPr>
        <p:spPr>
          <a:xfrm>
            <a:off x="0" y="0"/>
            <a:ext cx="10388600" cy="5854700"/>
          </a:xfrm>
          <a:prstGeom prst="rect">
            <a:avLst/>
          </a:prstGeom>
          <a:solidFill>
            <a:srgbClr val="000000">
              <a:alpha val="0"/>
            </a:srgbClr>
          </a:solidFill>
        </p:spPr>
        <p:txBody>
          <a:bodyPr/>
          <a:lstStyle/>
          <a:p>
            <a:endParaRPr lang="en-IN"/>
          </a:p>
        </p:txBody>
      </p:sp>
      <p:sp>
        <p:nvSpPr>
          <p:cNvPr id="7" name="AutoShape 7"/>
          <p:cNvSpPr/>
          <p:nvPr/>
        </p:nvSpPr>
        <p:spPr>
          <a:xfrm>
            <a:off x="3632200" y="4584700"/>
            <a:ext cx="3111500" cy="0"/>
          </a:xfrm>
          <a:prstGeom prst="rect">
            <a:avLst/>
          </a:prstGeom>
          <a:solidFill>
            <a:srgbClr val="000000"/>
          </a:solidFill>
        </p:spPr>
        <p:txBody>
          <a:bodyPr/>
          <a:lstStyle/>
          <a:p>
            <a:endParaRPr lang="en-IN"/>
          </a:p>
        </p:txBody>
      </p:sp>
      <p:sp>
        <p:nvSpPr>
          <p:cNvPr id="8" name="TextBox 8"/>
          <p:cNvSpPr txBox="1"/>
          <p:nvPr/>
        </p:nvSpPr>
        <p:spPr>
          <a:xfrm>
            <a:off x="762000" y="2654300"/>
            <a:ext cx="8864600" cy="419100"/>
          </a:xfrm>
          <a:prstGeom prst="rect">
            <a:avLst/>
          </a:prstGeom>
          <a:solidFill>
            <a:srgbClr val="000000">
              <a:alpha val="0"/>
            </a:srgbClr>
          </a:solidFill>
        </p:spPr>
        <p:txBody>
          <a:bodyPr lIns="0" tIns="0" rIns="0" bIns="0" rtlCol="0" anchor="ctr"/>
          <a:lstStyle/>
          <a:p>
            <a:pPr indent="0" algn="ctr">
              <a:lnSpc>
                <a:spcPct val="100000"/>
              </a:lnSpc>
              <a:defRPr/>
            </a:pPr>
            <a:r>
              <a:rPr lang="en-US" sz="2800" b="1" dirty="0">
                <a:solidFill>
                  <a:srgbClr val="000000"/>
                </a:solidFill>
                <a:latin typeface="苹方-简"/>
              </a:rPr>
              <a:t>Core Technical Architecture</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 r="1000"/>
          <a:stretch>
            <a:fillRect/>
          </a:stretch>
        </p:blipFill>
        <p:spPr>
          <a:xfrm>
            <a:off x="0" y="0"/>
            <a:ext cx="10388600" cy="5854700"/>
          </a:xfrm>
          <a:prstGeom prst="rect">
            <a:avLst/>
          </a:prstGeom>
        </p:spPr>
      </p:pic>
      <p:sp>
        <p:nvSpPr>
          <p:cNvPr id="3" name="AutoShape 3"/>
          <p:cNvSpPr/>
          <p:nvPr/>
        </p:nvSpPr>
        <p:spPr>
          <a:xfrm>
            <a:off x="0" y="0"/>
            <a:ext cx="10388600" cy="5854700"/>
          </a:xfrm>
          <a:prstGeom prst="rect">
            <a:avLst/>
          </a:prstGeom>
          <a:solidFill>
            <a:srgbClr val="000000">
              <a:alpha val="0"/>
            </a:srgbClr>
          </a:solidFill>
        </p:spPr>
        <p:txBody>
          <a:bodyPr/>
          <a:lstStyle/>
          <a:p>
            <a:endParaRPr lang="en-IN"/>
          </a:p>
        </p:txBody>
      </p:sp>
      <p:sp>
        <p:nvSpPr>
          <p:cNvPr id="4" name="AutoShape 4"/>
          <p:cNvSpPr/>
          <p:nvPr/>
        </p:nvSpPr>
        <p:spPr>
          <a:xfrm>
            <a:off x="762000" y="1358900"/>
            <a:ext cx="2743200" cy="3695700"/>
          </a:xfrm>
          <a:prstGeom prst="roundRect">
            <a:avLst>
              <a:gd name="adj" fmla="val 3703"/>
            </a:avLst>
          </a:prstGeom>
          <a:solidFill>
            <a:srgbClr val="000000">
              <a:alpha val="0"/>
            </a:srgbClr>
          </a:solidFill>
        </p:spPr>
        <p:txBody>
          <a:bodyPr/>
          <a:lstStyle/>
          <a:p>
            <a:endParaRPr lang="en-IN"/>
          </a:p>
        </p:txBody>
      </p:sp>
      <p:sp>
        <p:nvSpPr>
          <p:cNvPr id="5" name="AutoShape 5"/>
          <p:cNvSpPr/>
          <p:nvPr/>
        </p:nvSpPr>
        <p:spPr>
          <a:xfrm>
            <a:off x="3810000" y="1358900"/>
            <a:ext cx="2743200" cy="3695700"/>
          </a:xfrm>
          <a:prstGeom prst="roundRect">
            <a:avLst>
              <a:gd name="adj" fmla="val 3703"/>
            </a:avLst>
          </a:prstGeom>
          <a:solidFill>
            <a:srgbClr val="000000">
              <a:alpha val="0"/>
            </a:srgbClr>
          </a:solidFill>
        </p:spPr>
        <p:txBody>
          <a:bodyPr/>
          <a:lstStyle/>
          <a:p>
            <a:endParaRPr lang="en-IN"/>
          </a:p>
        </p:txBody>
      </p:sp>
      <p:sp>
        <p:nvSpPr>
          <p:cNvPr id="6" name="AutoShape 6"/>
          <p:cNvSpPr/>
          <p:nvPr/>
        </p:nvSpPr>
        <p:spPr>
          <a:xfrm>
            <a:off x="6870700" y="1358900"/>
            <a:ext cx="2743200" cy="3695700"/>
          </a:xfrm>
          <a:prstGeom prst="roundRect">
            <a:avLst>
              <a:gd name="adj" fmla="val 3703"/>
            </a:avLst>
          </a:prstGeom>
          <a:solidFill>
            <a:srgbClr val="000000">
              <a:alpha val="0"/>
            </a:srgbClr>
          </a:solidFill>
        </p:spPr>
        <p:txBody>
          <a:bodyPr/>
          <a:lstStyle/>
          <a:p>
            <a:endParaRPr lang="en-IN"/>
          </a:p>
        </p:txBody>
      </p:sp>
      <p:sp>
        <p:nvSpPr>
          <p:cNvPr id="7" name="AutoShape 7"/>
          <p:cNvSpPr/>
          <p:nvPr/>
        </p:nvSpPr>
        <p:spPr>
          <a:xfrm>
            <a:off x="762000" y="5194300"/>
            <a:ext cx="2743200" cy="0"/>
          </a:xfrm>
          <a:prstGeom prst="rect">
            <a:avLst/>
          </a:prstGeom>
          <a:solidFill>
            <a:srgbClr val="000000"/>
          </a:solidFill>
        </p:spPr>
        <p:txBody>
          <a:bodyPr/>
          <a:lstStyle/>
          <a:p>
            <a:endParaRPr lang="en-IN"/>
          </a:p>
        </p:txBody>
      </p:sp>
      <p:sp>
        <p:nvSpPr>
          <p:cNvPr id="8" name="AutoShape 8"/>
          <p:cNvSpPr/>
          <p:nvPr/>
        </p:nvSpPr>
        <p:spPr>
          <a:xfrm>
            <a:off x="3810000" y="5194300"/>
            <a:ext cx="2743200" cy="0"/>
          </a:xfrm>
          <a:prstGeom prst="rect">
            <a:avLst/>
          </a:prstGeom>
          <a:solidFill>
            <a:srgbClr val="000000"/>
          </a:solidFill>
        </p:spPr>
        <p:txBody>
          <a:bodyPr/>
          <a:lstStyle/>
          <a:p>
            <a:endParaRPr lang="en-IN"/>
          </a:p>
        </p:txBody>
      </p:sp>
      <p:sp>
        <p:nvSpPr>
          <p:cNvPr id="9" name="AutoShape 9"/>
          <p:cNvSpPr/>
          <p:nvPr/>
        </p:nvSpPr>
        <p:spPr>
          <a:xfrm>
            <a:off x="6870700" y="5194300"/>
            <a:ext cx="2743200" cy="0"/>
          </a:xfrm>
          <a:prstGeom prst="rect">
            <a:avLst/>
          </a:prstGeom>
          <a:solidFill>
            <a:srgbClr val="000000"/>
          </a:solidFill>
        </p:spPr>
        <p:txBody>
          <a:bodyPr/>
          <a:lstStyle/>
          <a:p>
            <a:endParaRPr lang="en-IN"/>
          </a:p>
        </p:txBody>
      </p:sp>
      <p:pic>
        <p:nvPicPr>
          <p:cNvPr id="10" name="Picture 10"/>
          <p:cNvPicPr>
            <a:picLocks noChangeAspect="1"/>
          </p:cNvPicPr>
          <p:nvPr/>
        </p:nvPicPr>
        <p:blipFill>
          <a:blip r:embed="rId3"/>
          <a:srcRect t="22000" b="22000"/>
          <a:stretch>
            <a:fillRect/>
          </a:stretch>
        </p:blipFill>
        <p:spPr>
          <a:xfrm>
            <a:off x="762000" y="1358900"/>
            <a:ext cx="2743200" cy="1536700"/>
          </a:xfrm>
          <a:prstGeom prst="roundRect">
            <a:avLst>
              <a:gd name="adj" fmla="val 6611"/>
            </a:avLst>
          </a:prstGeom>
        </p:spPr>
      </p:pic>
      <p:pic>
        <p:nvPicPr>
          <p:cNvPr id="11" name="Picture 11"/>
          <p:cNvPicPr>
            <a:picLocks noChangeAspect="1"/>
          </p:cNvPicPr>
          <p:nvPr/>
        </p:nvPicPr>
        <p:blipFill>
          <a:blip r:embed="rId4"/>
          <a:srcRect t="29000" b="29000"/>
          <a:stretch>
            <a:fillRect/>
          </a:stretch>
        </p:blipFill>
        <p:spPr>
          <a:xfrm>
            <a:off x="3810000" y="1358900"/>
            <a:ext cx="2743200" cy="1536700"/>
          </a:xfrm>
          <a:prstGeom prst="roundRect">
            <a:avLst>
              <a:gd name="adj" fmla="val 6611"/>
            </a:avLst>
          </a:prstGeom>
        </p:spPr>
      </p:pic>
      <p:pic>
        <p:nvPicPr>
          <p:cNvPr id="12" name="Picture 12"/>
          <p:cNvPicPr>
            <a:picLocks noChangeAspect="1"/>
          </p:cNvPicPr>
          <p:nvPr/>
        </p:nvPicPr>
        <p:blipFill>
          <a:blip r:embed="rId5"/>
          <a:srcRect t="22000" b="22000"/>
          <a:stretch>
            <a:fillRect/>
          </a:stretch>
        </p:blipFill>
        <p:spPr>
          <a:xfrm>
            <a:off x="6870700" y="1358900"/>
            <a:ext cx="2743200" cy="1536700"/>
          </a:xfrm>
          <a:prstGeom prst="roundRect">
            <a:avLst>
              <a:gd name="adj" fmla="val 6611"/>
            </a:avLst>
          </a:prstGeom>
        </p:spPr>
      </p:pic>
      <p:sp>
        <p:nvSpPr>
          <p:cNvPr id="13" name="TextBox 13"/>
          <p:cNvSpPr txBox="1"/>
          <p:nvPr/>
        </p:nvSpPr>
        <p:spPr>
          <a:xfrm>
            <a:off x="762000" y="355600"/>
            <a:ext cx="8864600" cy="419100"/>
          </a:xfrm>
          <a:prstGeom prst="rect">
            <a:avLst/>
          </a:prstGeom>
          <a:solidFill>
            <a:srgbClr val="000000">
              <a:alpha val="0"/>
            </a:srgbClr>
          </a:solidFill>
        </p:spPr>
        <p:txBody>
          <a:bodyPr lIns="0" tIns="0" rIns="0" bIns="0" rtlCol="0" anchor="ctr"/>
          <a:lstStyle/>
          <a:p>
            <a:pPr indent="0" algn="l">
              <a:lnSpc>
                <a:spcPct val="100000"/>
              </a:lnSpc>
              <a:defRPr/>
            </a:pPr>
            <a:r>
              <a:rPr lang="en-US" sz="2800" b="1">
                <a:solidFill>
                  <a:srgbClr val="000000"/>
                </a:solidFill>
                <a:latin typeface="苹方-简"/>
              </a:rPr>
              <a:t>Components and Structure</a:t>
            </a:r>
            <a:endParaRPr lang="en-US" sz="1100"/>
          </a:p>
        </p:txBody>
      </p:sp>
      <p:sp>
        <p:nvSpPr>
          <p:cNvPr id="14" name="TextBox 14"/>
          <p:cNvSpPr txBox="1"/>
          <p:nvPr/>
        </p:nvSpPr>
        <p:spPr>
          <a:xfrm>
            <a:off x="762000" y="3111500"/>
            <a:ext cx="2743200" cy="546100"/>
          </a:xfrm>
          <a:prstGeom prst="rect">
            <a:avLst/>
          </a:prstGeom>
          <a:solidFill>
            <a:srgbClr val="000000">
              <a:alpha val="0"/>
            </a:srgbClr>
          </a:solidFill>
        </p:spPr>
        <p:txBody>
          <a:bodyPr lIns="0" tIns="0" rIns="0" bIns="0" rtlCol="0" anchor="ctr"/>
          <a:lstStyle/>
          <a:p>
            <a:pPr indent="0" algn="l">
              <a:lnSpc>
                <a:spcPct val="100000"/>
              </a:lnSpc>
              <a:defRPr/>
            </a:pPr>
            <a:r>
              <a:rPr lang="en-US" sz="1800" b="1" dirty="0" err="1">
                <a:solidFill>
                  <a:srgbClr val="000000"/>
                </a:solidFill>
                <a:latin typeface="苹方-简"/>
              </a:rPr>
              <a:t>ExecutorService</a:t>
            </a:r>
            <a:r>
              <a:rPr lang="en-US" sz="1800" b="1" dirty="0">
                <a:solidFill>
                  <a:srgbClr val="000000"/>
                </a:solidFill>
                <a:latin typeface="苹方-简"/>
              </a:rPr>
              <a:t> Functionality</a:t>
            </a:r>
            <a:endParaRPr lang="en-US" sz="1100" dirty="0"/>
          </a:p>
        </p:txBody>
      </p:sp>
      <p:sp>
        <p:nvSpPr>
          <p:cNvPr id="15" name="TextBox 15"/>
          <p:cNvSpPr txBox="1"/>
          <p:nvPr/>
        </p:nvSpPr>
        <p:spPr>
          <a:xfrm>
            <a:off x="3810000" y="3111500"/>
            <a:ext cx="2743200" cy="266700"/>
          </a:xfrm>
          <a:prstGeom prst="rect">
            <a:avLst/>
          </a:prstGeom>
          <a:solidFill>
            <a:srgbClr val="000000">
              <a:alpha val="0"/>
            </a:srgbClr>
          </a:solidFill>
        </p:spPr>
        <p:txBody>
          <a:bodyPr lIns="0" tIns="0" rIns="0" bIns="0" rtlCol="0" anchor="ctr"/>
          <a:lstStyle/>
          <a:p>
            <a:pPr indent="0" algn="l">
              <a:lnSpc>
                <a:spcPct val="100000"/>
              </a:lnSpc>
              <a:defRPr/>
            </a:pPr>
            <a:r>
              <a:rPr lang="en-US" sz="1800" b="1">
                <a:solidFill>
                  <a:srgbClr val="000000"/>
                </a:solidFill>
                <a:latin typeface="苹方-简"/>
              </a:rPr>
              <a:t>URL Tracker Efficiency</a:t>
            </a:r>
            <a:endParaRPr lang="en-US" sz="1100"/>
          </a:p>
        </p:txBody>
      </p:sp>
      <p:sp>
        <p:nvSpPr>
          <p:cNvPr id="16" name="TextBox 16"/>
          <p:cNvSpPr txBox="1"/>
          <p:nvPr/>
        </p:nvSpPr>
        <p:spPr>
          <a:xfrm>
            <a:off x="6870700" y="3111500"/>
            <a:ext cx="2743200" cy="266700"/>
          </a:xfrm>
          <a:prstGeom prst="rect">
            <a:avLst/>
          </a:prstGeom>
          <a:solidFill>
            <a:srgbClr val="000000">
              <a:alpha val="0"/>
            </a:srgbClr>
          </a:solidFill>
        </p:spPr>
        <p:txBody>
          <a:bodyPr lIns="0" tIns="0" rIns="0" bIns="0" rtlCol="0" anchor="ctr"/>
          <a:lstStyle/>
          <a:p>
            <a:pPr indent="0" algn="l">
              <a:lnSpc>
                <a:spcPct val="100000"/>
              </a:lnSpc>
              <a:defRPr/>
            </a:pPr>
            <a:r>
              <a:rPr lang="en-US" sz="1800" b="1">
                <a:solidFill>
                  <a:srgbClr val="000000"/>
                </a:solidFill>
                <a:latin typeface="苹方-简"/>
              </a:rPr>
              <a:t>Modular Design Benefits</a:t>
            </a:r>
            <a:endParaRPr lang="en-US" sz="1100"/>
          </a:p>
        </p:txBody>
      </p:sp>
      <p:sp>
        <p:nvSpPr>
          <p:cNvPr id="17" name="TextBox 17"/>
          <p:cNvSpPr txBox="1"/>
          <p:nvPr/>
        </p:nvSpPr>
        <p:spPr>
          <a:xfrm>
            <a:off x="762000" y="3784600"/>
            <a:ext cx="2743200" cy="1270000"/>
          </a:xfrm>
          <a:prstGeom prst="rect">
            <a:avLst/>
          </a:prstGeom>
          <a:solidFill>
            <a:srgbClr val="000000">
              <a:alpha val="0"/>
            </a:srgbClr>
          </a:solidFill>
        </p:spPr>
        <p:txBody>
          <a:bodyPr lIns="0" tIns="0" rIns="0" bIns="0" rtlCol="0" anchor="ctr"/>
          <a:lstStyle/>
          <a:p>
            <a:pPr indent="0" algn="l">
              <a:lnSpc>
                <a:spcPct val="100000"/>
              </a:lnSpc>
              <a:defRPr/>
            </a:pPr>
            <a:r>
              <a:rPr lang="en-US" sz="1400" b="0" dirty="0">
                <a:solidFill>
                  <a:srgbClr val="000000"/>
                </a:solidFill>
                <a:latin typeface="苹方-简"/>
              </a:rPr>
              <a:t>The </a:t>
            </a:r>
            <a:r>
              <a:rPr lang="en-US" sz="1400" b="0" dirty="0" err="1">
                <a:solidFill>
                  <a:srgbClr val="000000"/>
                </a:solidFill>
                <a:latin typeface="苹方-简"/>
              </a:rPr>
              <a:t>ExecutorService</a:t>
            </a:r>
            <a:r>
              <a:rPr lang="en-US" sz="1400" b="0" dirty="0">
                <a:solidFill>
                  <a:srgbClr val="000000"/>
                </a:solidFill>
                <a:latin typeface="苹方-简"/>
              </a:rPr>
              <a:t> not only manages thread pools but also optimizes task execution by dynamically adjusting the number of active threads based on system load and resource availability.</a:t>
            </a:r>
            <a:endParaRPr lang="en-US" sz="1100" dirty="0"/>
          </a:p>
        </p:txBody>
      </p:sp>
      <p:sp>
        <p:nvSpPr>
          <p:cNvPr id="18" name="TextBox 18"/>
          <p:cNvSpPr txBox="1"/>
          <p:nvPr/>
        </p:nvSpPr>
        <p:spPr>
          <a:xfrm>
            <a:off x="3810000" y="3517900"/>
            <a:ext cx="2743200" cy="1270000"/>
          </a:xfrm>
          <a:prstGeom prst="rect">
            <a:avLst/>
          </a:prstGeom>
          <a:solidFill>
            <a:srgbClr val="000000">
              <a:alpha val="0"/>
            </a:srgbClr>
          </a:solidFill>
        </p:spPr>
        <p:txBody>
          <a:bodyPr lIns="0" tIns="0" rIns="0" bIns="0" rtlCol="0" anchor="ctr"/>
          <a:lstStyle/>
          <a:p>
            <a:pPr indent="0" algn="l">
              <a:lnSpc>
                <a:spcPct val="100000"/>
              </a:lnSpc>
              <a:defRPr/>
            </a:pPr>
            <a:r>
              <a:rPr lang="en-US" sz="1400" b="0">
                <a:solidFill>
                  <a:srgbClr val="000000"/>
                </a:solidFill>
                <a:latin typeface="苹方-简"/>
              </a:rPr>
              <a:t>The URL Tracker's use of a HashSet ensures efficient memory usage and quick lookups, preventing duplicate URL processing and enabling seamless resumption of crawling after interruptions.</a:t>
            </a:r>
            <a:endParaRPr lang="en-US" sz="1100"/>
          </a:p>
        </p:txBody>
      </p:sp>
      <p:sp>
        <p:nvSpPr>
          <p:cNvPr id="19" name="TextBox 19"/>
          <p:cNvSpPr txBox="1"/>
          <p:nvPr/>
        </p:nvSpPr>
        <p:spPr>
          <a:xfrm>
            <a:off x="6870700" y="3517900"/>
            <a:ext cx="2743200" cy="1485900"/>
          </a:xfrm>
          <a:prstGeom prst="rect">
            <a:avLst/>
          </a:prstGeom>
          <a:solidFill>
            <a:srgbClr val="000000">
              <a:alpha val="0"/>
            </a:srgbClr>
          </a:solidFill>
        </p:spPr>
        <p:txBody>
          <a:bodyPr lIns="0" tIns="0" rIns="0" bIns="0" rtlCol="0" anchor="ctr"/>
          <a:lstStyle/>
          <a:p>
            <a:pPr indent="0" algn="l">
              <a:lnSpc>
                <a:spcPct val="100000"/>
              </a:lnSpc>
              <a:defRPr/>
            </a:pPr>
            <a:r>
              <a:rPr lang="en-US" sz="1400" b="0">
                <a:solidFill>
                  <a:srgbClr val="000000"/>
                </a:solidFill>
                <a:latin typeface="苹方-简"/>
              </a:rPr>
              <a:t>The modular architecture promotes separation of concerns, allowing individual components to be developed, tested, and maintained independently, which enhances overall system reliability and scalability.</a:t>
            </a:r>
            <a:endParaRPr lang="en-US"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 r="1000"/>
          <a:stretch>
            <a:fillRect/>
          </a:stretch>
        </p:blipFill>
        <p:spPr>
          <a:xfrm>
            <a:off x="0" y="0"/>
            <a:ext cx="10388600" cy="5854700"/>
          </a:xfrm>
          <a:prstGeom prst="rect">
            <a:avLst/>
          </a:prstGeom>
        </p:spPr>
      </p:pic>
      <p:sp>
        <p:nvSpPr>
          <p:cNvPr id="3" name="AutoShape 3"/>
          <p:cNvSpPr/>
          <p:nvPr/>
        </p:nvSpPr>
        <p:spPr>
          <a:xfrm>
            <a:off x="0" y="0"/>
            <a:ext cx="10388600" cy="5854700"/>
          </a:xfrm>
          <a:prstGeom prst="rect">
            <a:avLst/>
          </a:prstGeom>
          <a:solidFill>
            <a:srgbClr val="000000">
              <a:alpha val="0"/>
            </a:srgbClr>
          </a:solidFill>
        </p:spPr>
        <p:txBody>
          <a:bodyPr/>
          <a:lstStyle/>
          <a:p>
            <a:endParaRPr lang="en-IN"/>
          </a:p>
        </p:txBody>
      </p:sp>
      <p:pic>
        <p:nvPicPr>
          <p:cNvPr id="4" name="Picture 4"/>
          <p:cNvPicPr>
            <a:picLocks noChangeAspect="1"/>
          </p:cNvPicPr>
          <p:nvPr/>
        </p:nvPicPr>
        <p:blipFill>
          <a:blip r:embed="rId3"/>
          <a:srcRect l="22000" r="22000"/>
          <a:stretch>
            <a:fillRect/>
          </a:stretch>
        </p:blipFill>
        <p:spPr>
          <a:xfrm>
            <a:off x="5410200" y="1016000"/>
            <a:ext cx="3810000" cy="3810000"/>
          </a:xfrm>
          <a:prstGeom prst="roundRect">
            <a:avLst>
              <a:gd name="adj" fmla="val 6000"/>
            </a:avLst>
          </a:prstGeom>
        </p:spPr>
      </p:pic>
      <p:sp>
        <p:nvSpPr>
          <p:cNvPr id="5" name="AutoShape 5"/>
          <p:cNvSpPr/>
          <p:nvPr/>
        </p:nvSpPr>
        <p:spPr>
          <a:xfrm>
            <a:off x="1016000" y="2120900"/>
            <a:ext cx="3810000" cy="1930400"/>
          </a:xfrm>
          <a:prstGeom prst="rect">
            <a:avLst/>
          </a:prstGeom>
          <a:solidFill>
            <a:srgbClr val="000000">
              <a:alpha val="0"/>
            </a:srgbClr>
          </a:solidFill>
        </p:spPr>
        <p:txBody>
          <a:bodyPr/>
          <a:lstStyle/>
          <a:p>
            <a:endParaRPr lang="en-IN"/>
          </a:p>
        </p:txBody>
      </p:sp>
      <p:sp>
        <p:nvSpPr>
          <p:cNvPr id="6" name="AutoShape 6"/>
          <p:cNvSpPr/>
          <p:nvPr/>
        </p:nvSpPr>
        <p:spPr>
          <a:xfrm>
            <a:off x="5410200" y="1016000"/>
            <a:ext cx="3810000" cy="3810000"/>
          </a:xfrm>
          <a:prstGeom prst="rect">
            <a:avLst/>
          </a:prstGeom>
          <a:solidFill>
            <a:srgbClr val="000000">
              <a:alpha val="0"/>
            </a:srgbClr>
          </a:solidFill>
        </p:spPr>
        <p:txBody>
          <a:bodyPr/>
          <a:lstStyle/>
          <a:p>
            <a:endParaRPr lang="en-IN"/>
          </a:p>
        </p:txBody>
      </p:sp>
      <p:sp>
        <p:nvSpPr>
          <p:cNvPr id="7" name="AutoShape 7"/>
          <p:cNvSpPr/>
          <p:nvPr/>
        </p:nvSpPr>
        <p:spPr>
          <a:xfrm>
            <a:off x="1016000" y="2095500"/>
            <a:ext cx="635000" cy="25400"/>
          </a:xfrm>
          <a:prstGeom prst="rect">
            <a:avLst/>
          </a:prstGeom>
          <a:solidFill>
            <a:srgbClr val="000000"/>
          </a:solidFill>
        </p:spPr>
        <p:txBody>
          <a:bodyPr/>
          <a:lstStyle/>
          <a:p>
            <a:endParaRPr lang="en-IN"/>
          </a:p>
        </p:txBody>
      </p:sp>
      <p:sp>
        <p:nvSpPr>
          <p:cNvPr id="8" name="TextBox 8"/>
          <p:cNvSpPr txBox="1"/>
          <p:nvPr/>
        </p:nvSpPr>
        <p:spPr>
          <a:xfrm>
            <a:off x="1016000" y="1016000"/>
            <a:ext cx="3810000" cy="850900"/>
          </a:xfrm>
          <a:prstGeom prst="rect">
            <a:avLst/>
          </a:prstGeom>
          <a:solidFill>
            <a:srgbClr val="000000">
              <a:alpha val="0"/>
            </a:srgbClr>
          </a:solidFill>
        </p:spPr>
        <p:txBody>
          <a:bodyPr lIns="0" tIns="0" rIns="0" bIns="0" rtlCol="0" anchor="ctr"/>
          <a:lstStyle/>
          <a:p>
            <a:pPr indent="0" algn="l">
              <a:lnSpc>
                <a:spcPct val="100000"/>
              </a:lnSpc>
              <a:defRPr/>
            </a:pPr>
            <a:r>
              <a:rPr lang="en-US" sz="2800" b="1">
                <a:solidFill>
                  <a:srgbClr val="000000"/>
                </a:solidFill>
                <a:latin typeface="苹方-简"/>
              </a:rPr>
              <a:t>Multi-Threading with ExecutorService</a:t>
            </a:r>
            <a:endParaRPr lang="en-US" sz="1100"/>
          </a:p>
        </p:txBody>
      </p:sp>
      <p:sp>
        <p:nvSpPr>
          <p:cNvPr id="9" name="TextBox 9"/>
          <p:cNvSpPr txBox="1"/>
          <p:nvPr/>
        </p:nvSpPr>
        <p:spPr>
          <a:xfrm>
            <a:off x="1016000" y="2374900"/>
            <a:ext cx="3810000" cy="266700"/>
          </a:xfrm>
          <a:prstGeom prst="rect">
            <a:avLst/>
          </a:prstGeom>
          <a:solidFill>
            <a:srgbClr val="000000">
              <a:alpha val="0"/>
            </a:srgbClr>
          </a:solidFill>
        </p:spPr>
        <p:txBody>
          <a:bodyPr lIns="0" tIns="0" rIns="0" bIns="0" rtlCol="0" anchor="ctr"/>
          <a:lstStyle/>
          <a:p>
            <a:pPr indent="0" algn="l">
              <a:lnSpc>
                <a:spcPct val="100000"/>
              </a:lnSpc>
              <a:defRPr/>
            </a:pPr>
            <a:r>
              <a:rPr lang="en-US" sz="1800" b="1">
                <a:solidFill>
                  <a:srgbClr val="000000"/>
                </a:solidFill>
                <a:latin typeface="苹方-简"/>
              </a:rPr>
              <a:t>Thread Pool Management</a:t>
            </a:r>
            <a:endParaRPr lang="en-US" sz="1100"/>
          </a:p>
        </p:txBody>
      </p:sp>
      <p:sp>
        <p:nvSpPr>
          <p:cNvPr id="10" name="TextBox 10"/>
          <p:cNvSpPr txBox="1"/>
          <p:nvPr/>
        </p:nvSpPr>
        <p:spPr>
          <a:xfrm>
            <a:off x="1016000" y="2768600"/>
            <a:ext cx="3810000" cy="1270000"/>
          </a:xfrm>
          <a:prstGeom prst="rect">
            <a:avLst/>
          </a:prstGeom>
          <a:solidFill>
            <a:srgbClr val="000000">
              <a:alpha val="0"/>
            </a:srgbClr>
          </a:solidFill>
        </p:spPr>
        <p:txBody>
          <a:bodyPr lIns="0" tIns="0" rIns="0" bIns="0" rtlCol="0" anchor="ctr"/>
          <a:lstStyle/>
          <a:p>
            <a:pPr indent="0" algn="l">
              <a:lnSpc>
                <a:spcPct val="100000"/>
              </a:lnSpc>
              <a:defRPr/>
            </a:pPr>
            <a:r>
              <a:rPr lang="en-US" sz="1400" b="0" dirty="0">
                <a:solidFill>
                  <a:srgbClr val="000000"/>
                </a:solidFill>
                <a:latin typeface="苹方-简"/>
              </a:rPr>
              <a:t>The use of `</a:t>
            </a:r>
            <a:r>
              <a:rPr lang="en-US" sz="1400" b="0" dirty="0" err="1">
                <a:solidFill>
                  <a:srgbClr val="000000"/>
                </a:solidFill>
                <a:latin typeface="苹方-简"/>
              </a:rPr>
              <a:t>ExecutorService</a:t>
            </a:r>
            <a:r>
              <a:rPr lang="en-US" sz="1400" b="0" dirty="0">
                <a:solidFill>
                  <a:srgbClr val="000000"/>
                </a:solidFill>
                <a:latin typeface="苹方-简"/>
              </a:rPr>
              <a:t>` allows for efficient management of a thread pool, enabling the dynamic adjustment of active threads based on the workload, which optimizes resource utilization and enhances the performance of the web crawler by minimizing idle threads and maximizing throughput.</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673</TotalTime>
  <Words>732</Words>
  <Application>Microsoft Office PowerPoint</Application>
  <PresentationFormat>Custom</PresentationFormat>
  <Paragraphs>61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苹方-简</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Sree Yashas Kuchi</dc:creator>
  <cp:lastModifiedBy>Sree Yashas Kuchi</cp:lastModifiedBy>
  <cp:revision>8</cp:revision>
  <dcterms:created xsi:type="dcterms:W3CDTF">2006-08-16T00:00:00Z</dcterms:created>
  <dcterms:modified xsi:type="dcterms:W3CDTF">2024-12-09T08:08:49Z</dcterms:modified>
</cp:coreProperties>
</file>